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90" r:id="rId3"/>
    <p:sldId id="291" r:id="rId4"/>
    <p:sldId id="292" r:id="rId5"/>
    <p:sldId id="293" r:id="rId6"/>
    <p:sldId id="294" r:id="rId7"/>
    <p:sldId id="295" r:id="rId8"/>
    <p:sldId id="296" r:id="rId9"/>
    <p:sldId id="297" r:id="rId10"/>
    <p:sldId id="298" r:id="rId11"/>
    <p:sldId id="299" r:id="rId12"/>
    <p:sldId id="300" r:id="rId13"/>
    <p:sldId id="301" r:id="rId14"/>
    <p:sldId id="313" r:id="rId15"/>
    <p:sldId id="303" r:id="rId16"/>
    <p:sldId id="312" r:id="rId17"/>
    <p:sldId id="304" r:id="rId18"/>
    <p:sldId id="305" r:id="rId19"/>
    <p:sldId id="306" r:id="rId20"/>
    <p:sldId id="307" r:id="rId21"/>
    <p:sldId id="308" r:id="rId22"/>
    <p:sldId id="309" r:id="rId23"/>
    <p:sldId id="310" r:id="rId24"/>
    <p:sldId id="311" r:id="rId25"/>
    <p:sldId id="314"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50000" autoAdjust="0"/>
  </p:normalViewPr>
  <p:slideViewPr>
    <p:cSldViewPr snapToGrid="0">
      <p:cViewPr varScale="1">
        <p:scale>
          <a:sx n="99" d="100"/>
          <a:sy n="99" d="100"/>
        </p:scale>
        <p:origin x="96" y="3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8" d="100"/>
          <a:sy n="48" d="100"/>
        </p:scale>
        <p:origin x="2684" y="52"/>
      </p:cViewPr>
      <p:guideLst>
        <p:guide orient="horz" pos="2928"/>
        <p:guide pos="2208"/>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FE9B7-8DE0-134D-B7B6-D2A2F2345D8E}" type="doc">
      <dgm:prSet loTypeId="urn:microsoft.com/office/officeart/2005/8/layout/default#2" loCatId="list" qsTypeId="urn:microsoft.com/office/officeart/2005/8/quickstyle/3D2" qsCatId="3D" csTypeId="urn:microsoft.com/office/officeart/2005/8/colors/accent1_2" csCatId="accent1" phldr="1"/>
      <dgm:spPr/>
      <dgm:t>
        <a:bodyPr/>
        <a:lstStyle/>
        <a:p>
          <a:endParaRPr lang="en-US"/>
        </a:p>
      </dgm:t>
    </dgm:pt>
    <dgm:pt modelId="{BB684879-E637-7B44-AA0E-3ABC88C7F77C}">
      <dgm:prSet phldrT="[Text]" custT="1"/>
      <dgm:spPr>
        <a:solidFill>
          <a:schemeClr val="accent6">
            <a:lumMod val="75000"/>
          </a:schemeClr>
        </a:solidFill>
        <a:effectLst/>
        <a:scene3d>
          <a:camera prst="orthographicFront"/>
          <a:lightRig rig="threePt" dir="t">
            <a:rot lat="0" lon="0" rev="7500000"/>
          </a:lightRig>
        </a:scene3d>
        <a:sp3d prstMaterial="plastic"/>
      </dgm:spPr>
      <dgm:t>
        <a:bodyPr/>
        <a:lstStyle/>
        <a:p>
          <a:r>
            <a:rPr lang="en-US" sz="2400" b="0" dirty="0">
              <a:solidFill>
                <a:srgbClr val="FFFFFF"/>
              </a:solidFill>
              <a:latin typeface="Calibri" panose="020F0502020204030204" pitchFamily="34" charset="0"/>
            </a:rPr>
            <a:t>Stability</a:t>
          </a:r>
        </a:p>
      </dgm:t>
    </dgm:pt>
    <dgm:pt modelId="{4C08DF26-1588-9B4C-88CD-2FEC4B98E137}" type="parTrans" cxnId="{FAD5960E-2951-604F-AC0E-8E96D944F9F2}">
      <dgm:prSet/>
      <dgm:spPr/>
      <dgm:t>
        <a:bodyPr/>
        <a:lstStyle/>
        <a:p>
          <a:endParaRPr lang="en-US"/>
        </a:p>
      </dgm:t>
    </dgm:pt>
    <dgm:pt modelId="{50B7801A-FD9B-4747-97CD-3226238B6C20}" type="sibTrans" cxnId="{FAD5960E-2951-604F-AC0E-8E96D944F9F2}">
      <dgm:prSet/>
      <dgm:spPr/>
      <dgm:t>
        <a:bodyPr/>
        <a:lstStyle/>
        <a:p>
          <a:endParaRPr lang="en-US"/>
        </a:p>
      </dgm:t>
    </dgm:pt>
    <dgm:pt modelId="{3806EE03-C514-5244-9904-6218864E8416}" type="pres">
      <dgm:prSet presAssocID="{16FFE9B7-8DE0-134D-B7B6-D2A2F2345D8E}" presName="diagram" presStyleCnt="0">
        <dgm:presLayoutVars>
          <dgm:dir/>
          <dgm:resizeHandles val="exact"/>
        </dgm:presLayoutVars>
      </dgm:prSet>
      <dgm:spPr/>
    </dgm:pt>
    <dgm:pt modelId="{CA782613-C60B-1B4C-9C12-9D4E1D06FFF2}" type="pres">
      <dgm:prSet presAssocID="{BB684879-E637-7B44-AA0E-3ABC88C7F77C}" presName="node" presStyleLbl="node1" presStyleIdx="0" presStyleCnt="1" custScaleX="100098" custScaleY="88083" custLinFactNeighborX="770" custLinFactNeighborY="86">
        <dgm:presLayoutVars>
          <dgm:bulletEnabled val="1"/>
        </dgm:presLayoutVars>
      </dgm:prSet>
      <dgm:spPr/>
    </dgm:pt>
  </dgm:ptLst>
  <dgm:cxnLst>
    <dgm:cxn modelId="{FAD5960E-2951-604F-AC0E-8E96D944F9F2}" srcId="{16FFE9B7-8DE0-134D-B7B6-D2A2F2345D8E}" destId="{BB684879-E637-7B44-AA0E-3ABC88C7F77C}" srcOrd="0" destOrd="0" parTransId="{4C08DF26-1588-9B4C-88CD-2FEC4B98E137}" sibTransId="{50B7801A-FD9B-4747-97CD-3226238B6C20}"/>
    <dgm:cxn modelId="{FA4CA368-373F-417A-AF9E-6AA58FFEFA85}" type="presOf" srcId="{16FFE9B7-8DE0-134D-B7B6-D2A2F2345D8E}" destId="{3806EE03-C514-5244-9904-6218864E8416}" srcOrd="0" destOrd="0" presId="urn:microsoft.com/office/officeart/2005/8/layout/default#2"/>
    <dgm:cxn modelId="{D9248589-C8AC-48E6-ABB0-8991984C9705}" type="presOf" srcId="{BB684879-E637-7B44-AA0E-3ABC88C7F77C}" destId="{CA782613-C60B-1B4C-9C12-9D4E1D06FFF2}" srcOrd="0" destOrd="0" presId="urn:microsoft.com/office/officeart/2005/8/layout/default#2"/>
    <dgm:cxn modelId="{DBE2C34C-89F1-4192-B6EB-663CBC5796F4}" type="presParOf" srcId="{3806EE03-C514-5244-9904-6218864E8416}" destId="{CA782613-C60B-1B4C-9C12-9D4E1D06FFF2}" srcOrd="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053A0B-DE9A-1F45-85F3-1F196EE291F9}" type="doc">
      <dgm:prSet loTypeId="urn:microsoft.com/office/officeart/2005/8/layout/default#3" loCatId="list" qsTypeId="urn:microsoft.com/office/officeart/2005/8/quickstyle/3D2" qsCatId="3D" csTypeId="urn:microsoft.com/office/officeart/2005/8/colors/accent1_2" csCatId="accent1" phldr="1"/>
      <dgm:spPr/>
      <dgm:t>
        <a:bodyPr/>
        <a:lstStyle/>
        <a:p>
          <a:endParaRPr lang="en-US"/>
        </a:p>
      </dgm:t>
    </dgm:pt>
    <dgm:pt modelId="{9E9CB5A6-404A-2942-9BEF-77E3BA13C207}">
      <dgm:prSet phldrT="[Text]" custT="1"/>
      <dgm:spPr>
        <a:solidFill>
          <a:schemeClr val="accent6">
            <a:lumMod val="75000"/>
          </a:schemeClr>
        </a:solidFill>
        <a:effectLst/>
        <a:scene3d>
          <a:camera prst="orthographicFront"/>
          <a:lightRig rig="threePt" dir="t">
            <a:rot lat="0" lon="0" rev="7500000"/>
          </a:lightRig>
        </a:scene3d>
        <a:sp3d prstMaterial="plastic"/>
      </dgm:spPr>
      <dgm:t>
        <a:bodyPr/>
        <a:lstStyle/>
        <a:p>
          <a:r>
            <a:rPr lang="en-US" sz="2400" b="0" dirty="0">
              <a:solidFill>
                <a:srgbClr val="FFFFFF"/>
              </a:solidFill>
              <a:latin typeface="Calibri" panose="020F0502020204030204" pitchFamily="34" charset="0"/>
              <a:cs typeface="Arial"/>
            </a:rPr>
            <a:t>Income</a:t>
          </a:r>
          <a:endParaRPr lang="en-US" sz="2400" b="0" dirty="0">
            <a:solidFill>
              <a:srgbClr val="FFFFFF"/>
            </a:solidFill>
            <a:latin typeface="Calibri" panose="020F0502020204030204" pitchFamily="34" charset="0"/>
          </a:endParaRPr>
        </a:p>
      </dgm:t>
    </dgm:pt>
    <dgm:pt modelId="{861F4A7D-6628-B545-8A19-DEF8F767E99C}" type="parTrans" cxnId="{3DE86511-9BAA-1243-8894-DF4EF848DBE3}">
      <dgm:prSet/>
      <dgm:spPr/>
      <dgm:t>
        <a:bodyPr/>
        <a:lstStyle/>
        <a:p>
          <a:endParaRPr lang="en-US"/>
        </a:p>
      </dgm:t>
    </dgm:pt>
    <dgm:pt modelId="{371CCC00-67A2-7241-B761-00116C3FE012}" type="sibTrans" cxnId="{3DE86511-9BAA-1243-8894-DF4EF848DBE3}">
      <dgm:prSet/>
      <dgm:spPr/>
      <dgm:t>
        <a:bodyPr/>
        <a:lstStyle/>
        <a:p>
          <a:endParaRPr lang="en-US"/>
        </a:p>
      </dgm:t>
    </dgm:pt>
    <dgm:pt modelId="{32C070D7-9276-C94A-9695-E1E7C8697682}" type="pres">
      <dgm:prSet presAssocID="{6B053A0B-DE9A-1F45-85F3-1F196EE291F9}" presName="diagram" presStyleCnt="0">
        <dgm:presLayoutVars>
          <dgm:dir/>
          <dgm:resizeHandles val="exact"/>
        </dgm:presLayoutVars>
      </dgm:prSet>
      <dgm:spPr/>
    </dgm:pt>
    <dgm:pt modelId="{04AECF90-28CA-0A49-9398-29573536DFD2}" type="pres">
      <dgm:prSet presAssocID="{9E9CB5A6-404A-2942-9BEF-77E3BA13C207}" presName="node" presStyleLbl="node1" presStyleIdx="0" presStyleCnt="1" custScaleX="146698" custScaleY="128411" custLinFactNeighborX="846" custLinFactNeighborY="-1444">
        <dgm:presLayoutVars>
          <dgm:bulletEnabled val="1"/>
        </dgm:presLayoutVars>
      </dgm:prSet>
      <dgm:spPr/>
    </dgm:pt>
  </dgm:ptLst>
  <dgm:cxnLst>
    <dgm:cxn modelId="{3DE86511-9BAA-1243-8894-DF4EF848DBE3}" srcId="{6B053A0B-DE9A-1F45-85F3-1F196EE291F9}" destId="{9E9CB5A6-404A-2942-9BEF-77E3BA13C207}" srcOrd="0" destOrd="0" parTransId="{861F4A7D-6628-B545-8A19-DEF8F767E99C}" sibTransId="{371CCC00-67A2-7241-B761-00116C3FE012}"/>
    <dgm:cxn modelId="{5F8A86AF-23C3-439D-8ABC-56DB9BCF3523}" type="presOf" srcId="{6B053A0B-DE9A-1F45-85F3-1F196EE291F9}" destId="{32C070D7-9276-C94A-9695-E1E7C8697682}" srcOrd="0" destOrd="0" presId="urn:microsoft.com/office/officeart/2005/8/layout/default#3"/>
    <dgm:cxn modelId="{3EF853B3-A208-4C6A-BA38-D008EA572406}" type="presOf" srcId="{9E9CB5A6-404A-2942-9BEF-77E3BA13C207}" destId="{04AECF90-28CA-0A49-9398-29573536DFD2}" srcOrd="0" destOrd="0" presId="urn:microsoft.com/office/officeart/2005/8/layout/default#3"/>
    <dgm:cxn modelId="{E58098B4-5D6D-4941-AB30-96591FD59A76}" type="presParOf" srcId="{32C070D7-9276-C94A-9695-E1E7C8697682}" destId="{04AECF90-28CA-0A49-9398-29573536DFD2}" srcOrd="0" destOrd="0" presId="urn:microsoft.com/office/officeart/2005/8/layout/defaul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FE6066-7962-8349-8E99-549EF473064C}" type="doc">
      <dgm:prSet loTypeId="urn:microsoft.com/office/officeart/2005/8/layout/default#4" loCatId="list" qsTypeId="urn:microsoft.com/office/officeart/2005/8/quickstyle/3D2" qsCatId="3D" csTypeId="urn:microsoft.com/office/officeart/2005/8/colors/accent1_2" csCatId="accent1" phldr="1"/>
      <dgm:spPr/>
      <dgm:t>
        <a:bodyPr/>
        <a:lstStyle/>
        <a:p>
          <a:endParaRPr lang="en-US"/>
        </a:p>
      </dgm:t>
    </dgm:pt>
    <dgm:pt modelId="{0C785739-DD31-BE4C-B334-0543AFF84292}">
      <dgm:prSet phldrT="[Text]" custT="1"/>
      <dgm:spPr>
        <a:solidFill>
          <a:schemeClr val="accent6">
            <a:lumMod val="75000"/>
          </a:schemeClr>
        </a:solidFill>
        <a:effectLst/>
        <a:scene3d>
          <a:camera prst="orthographicFront"/>
          <a:lightRig rig="threePt" dir="t">
            <a:rot lat="0" lon="0" rev="7500000"/>
          </a:lightRig>
        </a:scene3d>
        <a:sp3d prstMaterial="plastic"/>
      </dgm:spPr>
      <dgm:t>
        <a:bodyPr/>
        <a:lstStyle/>
        <a:p>
          <a:pPr algn="ctr"/>
          <a:r>
            <a:rPr lang="en-US" sz="2400" b="0" dirty="0">
              <a:solidFill>
                <a:srgbClr val="FFFFFF"/>
              </a:solidFill>
              <a:latin typeface="Calibri" panose="020F0502020204030204" pitchFamily="34" charset="0"/>
              <a:cs typeface="Arial"/>
            </a:rPr>
            <a:t>Growth</a:t>
          </a:r>
          <a:endParaRPr lang="en-US" sz="2400" b="0" dirty="0">
            <a:solidFill>
              <a:srgbClr val="FFFFFF"/>
            </a:solidFill>
            <a:latin typeface="Calibri" panose="020F0502020204030204" pitchFamily="34" charset="0"/>
          </a:endParaRPr>
        </a:p>
      </dgm:t>
    </dgm:pt>
    <dgm:pt modelId="{A8714453-B596-B343-B2E1-34703D07106F}" type="parTrans" cxnId="{98FF9DC1-C414-E240-B81B-9ECDA928AB3A}">
      <dgm:prSet/>
      <dgm:spPr/>
      <dgm:t>
        <a:bodyPr/>
        <a:lstStyle/>
        <a:p>
          <a:endParaRPr lang="en-US"/>
        </a:p>
      </dgm:t>
    </dgm:pt>
    <dgm:pt modelId="{69A08940-749A-9F4B-B58A-BD0F5EBED80D}" type="sibTrans" cxnId="{98FF9DC1-C414-E240-B81B-9ECDA928AB3A}">
      <dgm:prSet/>
      <dgm:spPr/>
      <dgm:t>
        <a:bodyPr/>
        <a:lstStyle/>
        <a:p>
          <a:endParaRPr lang="en-US"/>
        </a:p>
      </dgm:t>
    </dgm:pt>
    <dgm:pt modelId="{2E11AA1C-AD2E-9C4F-A99D-71682F870514}" type="pres">
      <dgm:prSet presAssocID="{2AFE6066-7962-8349-8E99-549EF473064C}" presName="diagram" presStyleCnt="0">
        <dgm:presLayoutVars>
          <dgm:dir/>
          <dgm:resizeHandles val="exact"/>
        </dgm:presLayoutVars>
      </dgm:prSet>
      <dgm:spPr/>
    </dgm:pt>
    <dgm:pt modelId="{9490D6DE-3348-ED44-9BDD-8ECEED217A93}" type="pres">
      <dgm:prSet presAssocID="{0C785739-DD31-BE4C-B334-0543AFF84292}" presName="node" presStyleLbl="node1" presStyleIdx="0" presStyleCnt="1" custScaleX="150940" custScaleY="132995" custLinFactNeighborX="1133">
        <dgm:presLayoutVars>
          <dgm:bulletEnabled val="1"/>
        </dgm:presLayoutVars>
      </dgm:prSet>
      <dgm:spPr/>
    </dgm:pt>
  </dgm:ptLst>
  <dgm:cxnLst>
    <dgm:cxn modelId="{64930303-322B-448A-B750-CA2CC29DA20F}" type="presOf" srcId="{0C785739-DD31-BE4C-B334-0543AFF84292}" destId="{9490D6DE-3348-ED44-9BDD-8ECEED217A93}" srcOrd="0" destOrd="0" presId="urn:microsoft.com/office/officeart/2005/8/layout/default#4"/>
    <dgm:cxn modelId="{EEB80681-B0EC-4C25-9BC2-058A7E41F2DD}" type="presOf" srcId="{2AFE6066-7962-8349-8E99-549EF473064C}" destId="{2E11AA1C-AD2E-9C4F-A99D-71682F870514}" srcOrd="0" destOrd="0" presId="urn:microsoft.com/office/officeart/2005/8/layout/default#4"/>
    <dgm:cxn modelId="{98FF9DC1-C414-E240-B81B-9ECDA928AB3A}" srcId="{2AFE6066-7962-8349-8E99-549EF473064C}" destId="{0C785739-DD31-BE4C-B334-0543AFF84292}" srcOrd="0" destOrd="0" parTransId="{A8714453-B596-B343-B2E1-34703D07106F}" sibTransId="{69A08940-749A-9F4B-B58A-BD0F5EBED80D}"/>
    <dgm:cxn modelId="{85F9AD06-E531-481C-8361-51DB3C65CED4}" type="presParOf" srcId="{2E11AA1C-AD2E-9C4F-A99D-71682F870514}" destId="{9490D6DE-3348-ED44-9BDD-8ECEED217A93}" srcOrd="0" destOrd="0" presId="urn:microsoft.com/office/officeart/2005/8/layout/default#4"/>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82613-C60B-1B4C-9C12-9D4E1D06FFF2}">
      <dsp:nvSpPr>
        <dsp:cNvPr id="0" name=""/>
        <dsp:cNvSpPr/>
      </dsp:nvSpPr>
      <dsp:spPr>
        <a:xfrm>
          <a:off x="1418" y="55713"/>
          <a:ext cx="1453040" cy="767177"/>
        </a:xfrm>
        <a:prstGeom prst="rect">
          <a:avLst/>
        </a:prstGeom>
        <a:solidFill>
          <a:schemeClr val="accent6">
            <a:lumMod val="75000"/>
          </a:schemeClr>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FFFFFF"/>
              </a:solidFill>
              <a:latin typeface="Calibri" panose="020F0502020204030204" pitchFamily="34" charset="0"/>
            </a:rPr>
            <a:t>Stability</a:t>
          </a:r>
        </a:p>
      </dsp:txBody>
      <dsp:txXfrm>
        <a:off x="1418" y="55713"/>
        <a:ext cx="1453040" cy="767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ECF90-28CA-0A49-9398-29573536DFD2}">
      <dsp:nvSpPr>
        <dsp:cNvPr id="0" name=""/>
        <dsp:cNvSpPr/>
      </dsp:nvSpPr>
      <dsp:spPr>
        <a:xfrm>
          <a:off x="68" y="45296"/>
          <a:ext cx="1454809" cy="764074"/>
        </a:xfrm>
        <a:prstGeom prst="rect">
          <a:avLst/>
        </a:prstGeom>
        <a:solidFill>
          <a:schemeClr val="accent6">
            <a:lumMod val="75000"/>
          </a:schemeClr>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FFFFFF"/>
              </a:solidFill>
              <a:latin typeface="Calibri" panose="020F0502020204030204" pitchFamily="34" charset="0"/>
              <a:cs typeface="Arial"/>
            </a:rPr>
            <a:t>Income</a:t>
          </a:r>
          <a:endParaRPr lang="en-US" sz="2400" b="0" kern="1200" dirty="0">
            <a:solidFill>
              <a:srgbClr val="FFFFFF"/>
            </a:solidFill>
            <a:latin typeface="Calibri" panose="020F0502020204030204" pitchFamily="34" charset="0"/>
          </a:endParaRPr>
        </a:p>
      </dsp:txBody>
      <dsp:txXfrm>
        <a:off x="68" y="45296"/>
        <a:ext cx="1454809" cy="764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0D6DE-3348-ED44-9BDD-8ECEED217A93}">
      <dsp:nvSpPr>
        <dsp:cNvPr id="0" name=""/>
        <dsp:cNvSpPr/>
      </dsp:nvSpPr>
      <dsp:spPr>
        <a:xfrm>
          <a:off x="890" y="54215"/>
          <a:ext cx="1453987" cy="768675"/>
        </a:xfrm>
        <a:prstGeom prst="rect">
          <a:avLst/>
        </a:prstGeom>
        <a:solidFill>
          <a:schemeClr val="accent6">
            <a:lumMod val="75000"/>
          </a:schemeClr>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FFFFFF"/>
              </a:solidFill>
              <a:latin typeface="Calibri" panose="020F0502020204030204" pitchFamily="34" charset="0"/>
              <a:cs typeface="Arial"/>
            </a:rPr>
            <a:t>Growth</a:t>
          </a:r>
          <a:endParaRPr lang="en-US" sz="2400" b="0" kern="1200" dirty="0">
            <a:solidFill>
              <a:srgbClr val="FFFFFF"/>
            </a:solidFill>
            <a:latin typeface="Calibri" panose="020F0502020204030204" pitchFamily="34" charset="0"/>
          </a:endParaRPr>
        </a:p>
      </dsp:txBody>
      <dsp:txXfrm>
        <a:off x="890" y="54215"/>
        <a:ext cx="1453987" cy="768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E851AF88-7ED8-436F-88E2-37619C0E0F2F}" type="datetimeFigureOut">
              <a:rPr lang="en-US" smtClean="0"/>
              <a:t>1/29/2020</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B40527A-847D-479D-8523-4D2D134F3327}" type="slidenum">
              <a:rPr lang="en-US" smtClean="0"/>
              <a:t>‹#›</a:t>
            </a:fld>
            <a:endParaRPr lang="en-US"/>
          </a:p>
        </p:txBody>
      </p:sp>
    </p:spTree>
    <p:extLst>
      <p:ext uri="{BB962C8B-B14F-4D97-AF65-F5344CB8AC3E}">
        <p14:creationId xmlns:p14="http://schemas.microsoft.com/office/powerpoint/2010/main" val="1396324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6" tIns="48318" rIns="96636" bIns="48318"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6" tIns="48318" rIns="96636" bIns="48318" rtlCol="0"/>
          <a:lstStyle>
            <a:lvl1pPr algn="r">
              <a:defRPr sz="1200"/>
            </a:lvl1pPr>
          </a:lstStyle>
          <a:p>
            <a:fld id="{851751ED-0489-C84F-92D8-40507CDA71AD}" type="datetimeFigureOut">
              <a:rPr lang="en-US" smtClean="0"/>
              <a:pPr/>
              <a:t>1/29/2020</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36" tIns="48318" rIns="96636" bIns="48318"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6" tIns="48318" rIns="96636" bIns="483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6" tIns="48318" rIns="96636" bIns="48318" rtlCol="0" anchor="b"/>
          <a:lstStyle>
            <a:lvl1pPr algn="r">
              <a:defRPr sz="1200"/>
            </a:lvl1pPr>
          </a:lstStyle>
          <a:p>
            <a:fld id="{C5C1EC77-654E-4849-A7D1-F6B6A802D390}" type="slidenum">
              <a:rPr lang="en-US" smtClean="0"/>
              <a:pPr/>
              <a:t>‹#›</a:t>
            </a:fld>
            <a:endParaRPr lang="en-US" dirty="0"/>
          </a:p>
        </p:txBody>
      </p:sp>
      <p:sp>
        <p:nvSpPr>
          <p:cNvPr id="9" name="Rectangle 9"/>
          <p:cNvSpPr>
            <a:spLocks noChangeArrowheads="1"/>
          </p:cNvSpPr>
          <p:nvPr/>
        </p:nvSpPr>
        <p:spPr bwMode="auto">
          <a:xfrm>
            <a:off x="768444" y="9232909"/>
            <a:ext cx="2623930" cy="20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7" tIns="47019" rIns="94037" bIns="47019">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2019 </a:t>
            </a:r>
            <a:r>
              <a:rPr lang="en-US" altLang="en-US" sz="700" b="0" dirty="0" err="1"/>
              <a:t>Broadridge</a:t>
            </a:r>
            <a:r>
              <a:rPr lang="en-US" altLang="en-US" sz="700" b="0" dirty="0"/>
              <a:t> Investor Communication Solutions, Inc.</a:t>
            </a:r>
          </a:p>
        </p:txBody>
      </p:sp>
    </p:spTree>
    <p:extLst>
      <p:ext uri="{BB962C8B-B14F-4D97-AF65-F5344CB8AC3E}">
        <p14:creationId xmlns:p14="http://schemas.microsoft.com/office/powerpoint/2010/main" val="139854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latin typeface="Arial" charset="0"/>
              </a:rPr>
              <a:t>Good &lt;MORNING, AFTERNOON, EVENING&gt; and welcome. My name is &lt;YOUR NAME&gt;, and I represent &lt;FIRM NAME&gt;. </a:t>
            </a:r>
          </a:p>
          <a:p>
            <a:pPr eaLnBrk="1" hangingPunct="1"/>
            <a:endParaRPr lang="en-US" dirty="0">
              <a:latin typeface="Arial" charset="0"/>
            </a:endParaRPr>
          </a:p>
          <a:p>
            <a:pPr eaLnBrk="1" hangingPunct="1"/>
            <a:r>
              <a:rPr lang="en-US" dirty="0">
                <a:latin typeface="Arial" charset="0"/>
              </a:rPr>
              <a:t>In this presentation, we’ll take a look at some general financial planning concerns. While there’s no such thing as a “one-size-fits-all” financial plan, this overview should assist you in thinking about your own needs.</a:t>
            </a: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r>
              <a:rPr lang="en-US">
                <a:latin typeface="Arial" charset="0"/>
              </a:rPr>
              <a:t>[V19N1</a:t>
            </a:r>
            <a:r>
              <a:rPr lang="en-US" dirty="0">
                <a:latin typeface="Arial" charset="0"/>
              </a:rPr>
              <a:t>]</a:t>
            </a:r>
          </a:p>
          <a:p>
            <a:endParaRPr lang="en-US" dirty="0"/>
          </a:p>
        </p:txBody>
      </p:sp>
      <p:sp>
        <p:nvSpPr>
          <p:cNvPr id="4" name="Slide Number Placeholder 3"/>
          <p:cNvSpPr>
            <a:spLocks noGrp="1"/>
          </p:cNvSpPr>
          <p:nvPr>
            <p:ph type="sldNum" sz="quarter" idx="10"/>
          </p:nvPr>
        </p:nvSpPr>
        <p:spPr/>
        <p:txBody>
          <a:bodyPr/>
          <a:lstStyle/>
          <a:p>
            <a:fld id="{C5C1EC77-654E-4849-A7D1-F6B6A802D390}" type="slidenum">
              <a:rPr lang="en-US" smtClean="0"/>
              <a:pPr/>
              <a:t>1</a:t>
            </a:fld>
            <a:endParaRPr lang="en-US" dirty="0"/>
          </a:p>
        </p:txBody>
      </p:sp>
    </p:spTree>
    <p:extLst>
      <p:ext uri="{BB962C8B-B14F-4D97-AF65-F5344CB8AC3E}">
        <p14:creationId xmlns:p14="http://schemas.microsoft.com/office/powerpoint/2010/main" val="645423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BF89DC1-60C4-4C31-A335-7B462FA7B027}" type="slidenum">
              <a:rPr lang="en-US"/>
              <a:pPr/>
              <a:t>10</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a:latin typeface="+mn-lt"/>
              </a:rPr>
              <a:t>Now that we’ve talked about using credit (and the potential for accumulating debt),</a:t>
            </a:r>
            <a:r>
              <a:rPr lang="en-US" baseline="0" dirty="0">
                <a:latin typeface="+mn-lt"/>
              </a:rPr>
              <a:t> let’s talk about investing, and the potential for accumulating wealth. </a:t>
            </a:r>
          </a:p>
          <a:p>
            <a:pPr eaLnBrk="1" hangingPunct="1"/>
            <a:endParaRPr lang="en-US" baseline="0" dirty="0">
              <a:latin typeface="+mn-lt"/>
            </a:endParaRPr>
          </a:p>
          <a:p>
            <a:pPr>
              <a:spcBef>
                <a:spcPct val="0"/>
              </a:spcBef>
            </a:pPr>
            <a:r>
              <a:rPr lang="en-US" baseline="0" dirty="0">
                <a:latin typeface="+mn-lt"/>
              </a:rPr>
              <a:t>&lt;CLICK&gt; </a:t>
            </a:r>
            <a:r>
              <a:rPr lang="en-US" dirty="0">
                <a:latin typeface="+mn-lt"/>
                <a:cs typeface="Times New Roman" pitchFamily="18" charset="0"/>
              </a:rPr>
              <a:t>Do you associate investing with speculating or gambling? Do you think of it as betting on what the market will do, or trying to time the market in order to make a quick profit? </a:t>
            </a:r>
          </a:p>
          <a:p>
            <a:pPr>
              <a:spcBef>
                <a:spcPct val="0"/>
              </a:spcBef>
            </a:pPr>
            <a:endParaRPr lang="en-US" dirty="0">
              <a:latin typeface="+mn-lt"/>
              <a:cs typeface="Times New Roman" pitchFamily="18" charset="0"/>
            </a:endParaRPr>
          </a:p>
          <a:p>
            <a:pPr defTabSz="947133" eaLnBrk="0" fontAlgn="base" hangingPunct="0">
              <a:spcBef>
                <a:spcPct val="0"/>
              </a:spcBef>
              <a:spcAft>
                <a:spcPct val="0"/>
              </a:spcAft>
              <a:defRPr/>
            </a:pPr>
            <a:r>
              <a:rPr lang="en-US" dirty="0">
                <a:latin typeface="+mn-lt"/>
                <a:cs typeface="Times New Roman" pitchFamily="18" charset="0"/>
              </a:rPr>
              <a:t>&lt;CLICK&gt; Or do you think of investing as more of a long-term, methodical saving effort to build for the future?</a:t>
            </a:r>
          </a:p>
          <a:p>
            <a:pPr defTabSz="947133" eaLnBrk="0" fontAlgn="base" hangingPunct="0">
              <a:spcBef>
                <a:spcPct val="0"/>
              </a:spcBef>
              <a:spcAft>
                <a:spcPct val="0"/>
              </a:spcAft>
              <a:defRPr/>
            </a:pPr>
            <a:endParaRPr lang="en-US" dirty="0">
              <a:latin typeface="+mn-lt"/>
              <a:cs typeface="Times New Roman" pitchFamily="18" charset="0"/>
            </a:endParaRPr>
          </a:p>
          <a:p>
            <a:pPr>
              <a:spcBef>
                <a:spcPct val="0"/>
              </a:spcBef>
            </a:pPr>
            <a:r>
              <a:rPr lang="en-US" dirty="0">
                <a:latin typeface="+mn-lt"/>
                <a:cs typeface="Times New Roman" pitchFamily="18" charset="0"/>
              </a:rPr>
              <a:t>&lt;CLICK&gt; Well, it’s a little of each. Investing involves taking a certain amount of risk, and it also involves the desire to multiply your money over time.  Done properly, investing is a carefully planned and prepared approach to managing your money, with the goal of accumulating the funds you need. And planning your investment strategy is about discipline and patience. </a:t>
            </a:r>
          </a:p>
          <a:p>
            <a:pPr defTabSz="947133" eaLnBrk="0" fontAlgn="base" hangingPunct="0">
              <a:spcBef>
                <a:spcPct val="0"/>
              </a:spcBef>
              <a:spcAft>
                <a:spcPct val="0"/>
              </a:spcAft>
              <a:defRPr/>
            </a:pPr>
            <a:endParaRPr lang="en-US" dirty="0">
              <a:cs typeface="Times New Roman" pitchFamily="18" charset="0"/>
            </a:endParaRPr>
          </a:p>
          <a:p>
            <a:pPr>
              <a:spcBef>
                <a:spcPct val="0"/>
              </a:spcBef>
            </a:pPr>
            <a:endParaRPr lang="en-US" dirty="0">
              <a:cs typeface="Times New Roman" pitchFamily="18" charset="0"/>
            </a:endParaRPr>
          </a:p>
          <a:p>
            <a:pPr eaLnBrk="1" hangingPunct="1"/>
            <a:endParaRPr lang="en-US" dirty="0">
              <a:latin typeface="Arial" charset="0"/>
            </a:endParaRPr>
          </a:p>
        </p:txBody>
      </p:sp>
    </p:spTree>
    <p:extLst>
      <p:ext uri="{BB962C8B-B14F-4D97-AF65-F5344CB8AC3E}">
        <p14:creationId xmlns:p14="http://schemas.microsoft.com/office/powerpoint/2010/main" val="52640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A736CC8-AF1F-4D97-97C9-9C2BC7210008}" type="slidenum">
              <a:rPr lang="en-US" smtClean="0"/>
              <a:pPr/>
              <a:t>11</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defTabSz="947133" eaLnBrk="0" fontAlgn="base" hangingPunct="0">
              <a:spcBef>
                <a:spcPct val="30000"/>
              </a:spcBef>
              <a:spcAft>
                <a:spcPct val="0"/>
              </a:spcAft>
              <a:defRPr/>
            </a:pPr>
            <a:r>
              <a:rPr lang="en-US" sz="1000" dirty="0">
                <a:cs typeface="Arial" charset="0"/>
              </a:rPr>
              <a:t>When it comes to investing, there’s a direct relationship between risk and return. That is, in general, as the potential for return increases, so does the level of risk. Or stated another way, the less risk an investment has, the lower the potential for return.</a:t>
            </a:r>
          </a:p>
          <a:p>
            <a:endParaRPr lang="en-US" sz="1000" dirty="0">
              <a:solidFill>
                <a:srgbClr val="000000"/>
              </a:solidFill>
              <a:cs typeface="Arial" charset="0"/>
            </a:endParaRPr>
          </a:p>
          <a:p>
            <a:r>
              <a:rPr lang="en-US" sz="1000" dirty="0">
                <a:solidFill>
                  <a:srgbClr val="000000"/>
                </a:solidFill>
                <a:cs typeface="Arial" charset="0"/>
              </a:rPr>
              <a:t>The investment plan that’s right for you depends largely upon your level of comfort with risk--what’s known as your risk tolerance. You can’t completely avoid risk when it comes to investing, but it’s possible to manage it. </a:t>
            </a:r>
          </a:p>
          <a:p>
            <a:endParaRPr lang="en-US" sz="1000" dirty="0">
              <a:solidFill>
                <a:srgbClr val="000000"/>
              </a:solidFill>
              <a:cs typeface="Arial" charset="0"/>
            </a:endParaRPr>
          </a:p>
          <a:p>
            <a:r>
              <a:rPr lang="en-US" sz="1000" dirty="0">
                <a:solidFill>
                  <a:srgbClr val="000000"/>
                </a:solidFill>
                <a:cs typeface="Arial" charset="0"/>
              </a:rPr>
              <a:t>There are two key questions that determine your risk tolerance. </a:t>
            </a:r>
          </a:p>
          <a:p>
            <a:endParaRPr lang="en-US" sz="1000" dirty="0">
              <a:solidFill>
                <a:srgbClr val="000000"/>
              </a:solidFill>
              <a:cs typeface="Arial" charset="0"/>
            </a:endParaRPr>
          </a:p>
          <a:p>
            <a:r>
              <a:rPr lang="en-US" sz="1000" dirty="0">
                <a:solidFill>
                  <a:srgbClr val="000000"/>
                </a:solidFill>
                <a:cs typeface="Arial" charset="0"/>
              </a:rPr>
              <a:t>&lt;CLICK&gt; First, how comfortable are you personally with risk? This is a subjective measure, and it depends on many factors, including your financial goals, life stage, personality, and investment experience.  Some investors are comfortable with a high degree of risk, others can’t tolerate very much at all, and a lot of people fall somewhere in between. </a:t>
            </a:r>
          </a:p>
          <a:p>
            <a:endParaRPr lang="en-US" sz="1000" dirty="0">
              <a:solidFill>
                <a:srgbClr val="000000"/>
              </a:solidFill>
              <a:cs typeface="Arial" charset="0"/>
            </a:endParaRPr>
          </a:p>
          <a:p>
            <a:r>
              <a:rPr lang="en-US" sz="1000" dirty="0">
                <a:solidFill>
                  <a:srgbClr val="000000"/>
                </a:solidFill>
                <a:cs typeface="Arial" charset="0"/>
              </a:rPr>
              <a:t>&lt;CLICK&gt; The second key question is: How well is your investment plan set up to handle potential losses? The more resilient your overall plan is when faced with any potential losses, the more risk it might be able to take on. For example, time can be a powerful ally. The longer you’re going to be invested, the more flexibility your investment plan might have to survive setbacks along the way. </a:t>
            </a:r>
          </a:p>
          <a:p>
            <a:endParaRPr lang="en-US" sz="1000" dirty="0">
              <a:solidFill>
                <a:srgbClr val="D60093"/>
              </a:solidFill>
              <a:cs typeface="Arial" charset="0"/>
            </a:endParaRPr>
          </a:p>
          <a:p>
            <a:endParaRPr lang="en-US" sz="1000" dirty="0"/>
          </a:p>
        </p:txBody>
      </p:sp>
    </p:spTree>
    <p:extLst>
      <p:ext uri="{BB962C8B-B14F-4D97-AF65-F5344CB8AC3E}">
        <p14:creationId xmlns:p14="http://schemas.microsoft.com/office/powerpoint/2010/main" val="3497653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B6ADA32-6EB7-4346-9C81-C79A53F65B94}" type="slidenum">
              <a:rPr lang="en-US" smtClean="0"/>
              <a:pPr/>
              <a:t>12</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a:lnSpc>
                <a:spcPct val="80000"/>
              </a:lnSpc>
            </a:pPr>
            <a:r>
              <a:rPr lang="en-US" sz="1000" dirty="0">
                <a:cs typeface="Arial" charset="0"/>
              </a:rPr>
              <a:t>There are several key terms you’ll need to understand when planning your investments. These three words are probably familiar, but they have very specific meanings when it comes to investing.  </a:t>
            </a:r>
          </a:p>
          <a:p>
            <a:pPr>
              <a:lnSpc>
                <a:spcPct val="80000"/>
              </a:lnSpc>
            </a:pPr>
            <a:endParaRPr lang="en-US" sz="1000" dirty="0">
              <a:cs typeface="Arial" charset="0"/>
            </a:endParaRPr>
          </a:p>
          <a:p>
            <a:pPr>
              <a:lnSpc>
                <a:spcPct val="80000"/>
              </a:lnSpc>
            </a:pPr>
            <a:r>
              <a:rPr lang="en-US" sz="1000" dirty="0">
                <a:cs typeface="Arial" charset="0"/>
              </a:rPr>
              <a:t>&lt;CLICK&gt; We all know we want our money to grow, right? When it comes to investing, “growth” means that an investment has the potential to grow in value; if that happens, you might be able to sell it for more than you paid for it. </a:t>
            </a:r>
          </a:p>
          <a:p>
            <a:pPr>
              <a:lnSpc>
                <a:spcPct val="80000"/>
              </a:lnSpc>
            </a:pPr>
            <a:endParaRPr lang="en-US" sz="1000" dirty="0">
              <a:cs typeface="Arial" charset="0"/>
            </a:endParaRPr>
          </a:p>
          <a:p>
            <a:pPr>
              <a:lnSpc>
                <a:spcPct val="80000"/>
              </a:lnSpc>
            </a:pPr>
            <a:r>
              <a:rPr lang="en-US" sz="1000" dirty="0">
                <a:cs typeface="Arial" charset="0"/>
              </a:rPr>
              <a:t>&lt;CLICK&gt; “Income” comes from regular payments of money. Interest on a savings account is income. So is interest on a certificate of deposit, interest paid by a bond, and dividends paid by a stock. </a:t>
            </a:r>
          </a:p>
          <a:p>
            <a:pPr>
              <a:lnSpc>
                <a:spcPct val="80000"/>
              </a:lnSpc>
            </a:pPr>
            <a:endParaRPr lang="en-US" sz="1000" dirty="0">
              <a:cs typeface="Arial" charset="0"/>
            </a:endParaRPr>
          </a:p>
          <a:p>
            <a:pPr>
              <a:lnSpc>
                <a:spcPct val="80000"/>
              </a:lnSpc>
            </a:pPr>
            <a:r>
              <a:rPr lang="en-US" sz="1000" dirty="0">
                <a:cs typeface="Arial" charset="0"/>
              </a:rPr>
              <a:t>&lt;CLICK&gt; Stability, the third potential objective of an investment, refers to protecting your principal. An investment that focuses on stability concentrates less on increasing the value of that investment, and more on trying to ensure that it doesn’t lose value. </a:t>
            </a:r>
          </a:p>
          <a:p>
            <a:pPr>
              <a:lnSpc>
                <a:spcPct val="80000"/>
              </a:lnSpc>
            </a:pPr>
            <a:endParaRPr lang="en-US" sz="1000" dirty="0">
              <a:cs typeface="Arial" charset="0"/>
            </a:endParaRPr>
          </a:p>
          <a:p>
            <a:pPr>
              <a:lnSpc>
                <a:spcPct val="80000"/>
              </a:lnSpc>
            </a:pPr>
            <a:r>
              <a:rPr lang="en-US" sz="1000" dirty="0">
                <a:cs typeface="Arial" charset="0"/>
              </a:rPr>
              <a:t>&lt;CLICK&gt; As much as we might like to, we can’t have it all. There is a relationship between growth, income, and the stability of our investments. The more important one of those areas becomes, the more you may have to trade off in terms of the other two. The key </a:t>
            </a:r>
            <a:r>
              <a:rPr lang="en-US" sz="1000" dirty="0"/>
              <a:t>is to tailor your investments according to what you want them to do for you, and to balance stability, income, and growth so that you maximize your overall returns at a level of risk that you’re comfortable with.</a:t>
            </a:r>
          </a:p>
          <a:p>
            <a:pPr>
              <a:lnSpc>
                <a:spcPct val="80000"/>
              </a:lnSpc>
            </a:pPr>
            <a:endParaRPr lang="en-US" sz="900" dirty="0"/>
          </a:p>
        </p:txBody>
      </p:sp>
    </p:spTree>
    <p:extLst>
      <p:ext uri="{BB962C8B-B14F-4D97-AF65-F5344CB8AC3E}">
        <p14:creationId xmlns:p14="http://schemas.microsoft.com/office/powerpoint/2010/main" val="442187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Before we talk about some specific investment vehicles, let’s first mention some important tax considerations. </a:t>
            </a:r>
          </a:p>
          <a:p>
            <a:endParaRPr lang="en-US" dirty="0"/>
          </a:p>
          <a:p>
            <a:r>
              <a:rPr lang="en-US" dirty="0"/>
              <a:t>&lt;CLICK&gt; Your employer</a:t>
            </a:r>
            <a:r>
              <a:rPr lang="en-US" baseline="0" dirty="0"/>
              <a:t> may allow you to cover some ongoing expenses with pretax dollars. Pretax dollars are funds that are taken from your pay before certain taxes on your pay are calculated (for example, your federal income tax). Your taxes are then calculated on your remaining pay, and this creates a tax savings for you.  For example, if you are in a flat 22% tax bracket and you’re allowed to buy a $100 commuter pass with pretax dollars, the pass really only costs you $78 in after-tax (or take-home pay) dollars. </a:t>
            </a:r>
          </a:p>
          <a:p>
            <a:endParaRPr lang="en-US" baseline="0" dirty="0"/>
          </a:p>
          <a:p>
            <a:r>
              <a:rPr lang="en-US" baseline="0" dirty="0"/>
              <a:t>&lt;CLICK&gt; The result can be a lower out-of-pocket expense for you.</a:t>
            </a:r>
          </a:p>
          <a:p>
            <a:endParaRPr lang="en-US" baseline="0" dirty="0"/>
          </a:p>
          <a:p>
            <a:r>
              <a:rPr lang="en-US" dirty="0">
                <a:cs typeface="+mn-cs"/>
              </a:rPr>
              <a:t>&lt;CLICK&gt; Some opportunities (if your employer offers</a:t>
            </a:r>
            <a:r>
              <a:rPr lang="en-US" baseline="0" dirty="0">
                <a:cs typeface="+mn-cs"/>
              </a:rPr>
              <a:t> them) where you might cover expenses with pretax dollars </a:t>
            </a:r>
            <a:r>
              <a:rPr lang="en-US" dirty="0">
                <a:cs typeface="+mn-cs"/>
              </a:rPr>
              <a:t>may include paying your health insurance, disability insurance, dental insurance, and vision insurance premiums. Your employer may also allow you to contribute pretax dollars to a “flexible spending account” (FSA) for either medical expenses or dependent care expenses.  With an FSA, you contribute pretax earnings to the plan and submit qualifying expenses to the plan for reimbursement. And, as mentioned above in our example, your employer may allow you</a:t>
            </a:r>
            <a:r>
              <a:rPr lang="en-US" baseline="0" dirty="0">
                <a:cs typeface="+mn-cs"/>
              </a:rPr>
              <a:t> to pay certain qualified commuter or parking expenses with pretax dollars.</a:t>
            </a:r>
            <a:endParaRPr lang="en-US" dirty="0">
              <a:cs typeface="+mn-cs"/>
            </a:endParaRPr>
          </a:p>
          <a:p>
            <a:endParaRPr lang="en-US" dirty="0">
              <a:cs typeface="+mn-cs"/>
            </a:endParaRPr>
          </a:p>
          <a:p>
            <a:r>
              <a:rPr lang="en-US" dirty="0">
                <a:cs typeface="+mn-cs"/>
              </a:rPr>
              <a:t>&lt;CLICK&gt; Your employer may also offer a retirement plan like a 401(k) plan, a 403(b) plan, or a 457(b) plan. What these plans have in common is that they allow you to elect to contribute a percentage of your earnings on a pretax  basis. These plans are intended to be used to save for retirement, and they offer advantages that go well beyond the fact that you get to fund them with pretax dollars, as we’ll discuss later. </a:t>
            </a:r>
          </a:p>
          <a:p>
            <a:endParaRPr lang="en-US" dirty="0">
              <a:cs typeface="+mn-cs"/>
            </a:endParaRPr>
          </a:p>
          <a:p>
            <a:r>
              <a:rPr lang="en-US" dirty="0">
                <a:cs typeface="+mn-cs"/>
              </a:rPr>
              <a:t>&lt;CLICK&gt; Another tax consideration is that some specific investment vehicles allow for tax-deferred growth. Whether you’re investing pretax or after-tax dollars,</a:t>
            </a:r>
            <a:r>
              <a:rPr lang="en-US" baseline="0" dirty="0">
                <a:cs typeface="+mn-cs"/>
              </a:rPr>
              <a:t> tax-deferred growth basically means that you won’t owe any taxes on the growth of that investment until you withdraw funds from the account.</a:t>
            </a:r>
          </a:p>
          <a:p>
            <a:endParaRPr lang="en-US" baseline="0" dirty="0">
              <a:cs typeface="+mn-cs"/>
            </a:endParaRPr>
          </a:p>
          <a:p>
            <a:r>
              <a:rPr lang="en-US" baseline="0" dirty="0">
                <a:cs typeface="+mn-cs"/>
              </a:rPr>
              <a:t>&lt;CLICK&gt; And, in certain cases, qualified withdrawals from these investment vehicles may be tax free.</a:t>
            </a:r>
          </a:p>
          <a:p>
            <a:endParaRPr lang="en-US" baseline="0" dirty="0">
              <a:cs typeface="+mn-cs"/>
            </a:endParaRPr>
          </a:p>
          <a:p>
            <a:r>
              <a:rPr lang="en-US" baseline="0" dirty="0">
                <a:cs typeface="+mn-cs"/>
              </a:rPr>
              <a:t>&lt;CLICK&gt; Some examples of investment vehicles that qualify for tax-deferred growth are 529 college savings plans and prepaid tuition plans.  A 529 plan is funded with after-tax dollars. Your investment grows tax deferred until you withdraw the funds; at that time, if the funds are used for qualified educational expenses, the funds may be withdrawn tax free. </a:t>
            </a:r>
          </a:p>
          <a:p>
            <a:endParaRPr lang="en-US" baseline="0" dirty="0">
              <a:cs typeface="+mn-cs"/>
            </a:endParaRPr>
          </a:p>
          <a:p>
            <a:r>
              <a:rPr lang="en-US" baseline="0" dirty="0">
                <a:cs typeface="+mn-cs"/>
              </a:rPr>
              <a:t>&lt;CLICK&gt; Both traditional and Roth IRAs also allow tax-deferred growth.  In the case of traditional IRAs, y</a:t>
            </a:r>
            <a:r>
              <a:rPr lang="en-US" dirty="0">
                <a:cs typeface="+mn-cs"/>
              </a:rPr>
              <a:t>our contributions are made with after-tax dollars, but they may--if you qualify--be tax deductible on your federal income tax return. This is important because</a:t>
            </a:r>
            <a:r>
              <a:rPr lang="en-US" baseline="0" dirty="0">
                <a:cs typeface="+mn-cs"/>
              </a:rPr>
              <a:t> </a:t>
            </a:r>
            <a:r>
              <a:rPr lang="en-US" dirty="0">
                <a:cs typeface="+mn-cs"/>
              </a:rPr>
              <a:t>tax</a:t>
            </a:r>
            <a:r>
              <a:rPr lang="en-US" baseline="0" dirty="0">
                <a:cs typeface="+mn-cs"/>
              </a:rPr>
              <a:t>-</a:t>
            </a:r>
            <a:r>
              <a:rPr lang="en-US" dirty="0">
                <a:cs typeface="+mn-cs"/>
              </a:rPr>
              <a:t>deductible contributions lower your taxable income for the year, saving you money.</a:t>
            </a:r>
            <a:r>
              <a:rPr lang="en-US" baseline="0" dirty="0">
                <a:cs typeface="+mn-cs"/>
              </a:rPr>
              <a:t> </a:t>
            </a:r>
            <a:r>
              <a:rPr lang="en-US" dirty="0">
                <a:cs typeface="+mn-cs"/>
              </a:rPr>
              <a:t>And funds in a traditional IRA are sheltered from federal income tax until withdrawn. As for Roth IRAs, if you qualify on</a:t>
            </a:r>
            <a:r>
              <a:rPr lang="en-US" baseline="0" dirty="0">
                <a:cs typeface="+mn-cs"/>
              </a:rPr>
              <a:t> the basis of your income to contribute to one, your </a:t>
            </a:r>
            <a:r>
              <a:rPr lang="en-US" dirty="0">
                <a:cs typeface="+mn-cs"/>
              </a:rPr>
              <a:t>contributions are made with after-tax dollars and aren’t tax</a:t>
            </a:r>
            <a:r>
              <a:rPr lang="en-US" baseline="0" dirty="0">
                <a:cs typeface="+mn-cs"/>
              </a:rPr>
              <a:t> </a:t>
            </a:r>
            <a:r>
              <a:rPr lang="en-US" dirty="0">
                <a:cs typeface="+mn-cs"/>
              </a:rPr>
              <a:t>deductible.</a:t>
            </a:r>
            <a:r>
              <a:rPr lang="en-US" baseline="0" dirty="0">
                <a:cs typeface="+mn-cs"/>
              </a:rPr>
              <a:t> </a:t>
            </a:r>
            <a:r>
              <a:rPr lang="en-US" dirty="0">
                <a:cs typeface="+mn-cs"/>
              </a:rPr>
              <a:t>But the good news is that, if you meet certain conditions, your withdrawals from a Roth IRA, including</a:t>
            </a:r>
            <a:r>
              <a:rPr lang="en-US" baseline="0" dirty="0">
                <a:cs typeface="+mn-cs"/>
              </a:rPr>
              <a:t> any investment earnings,</a:t>
            </a:r>
            <a:r>
              <a:rPr lang="en-US" dirty="0">
                <a:cs typeface="+mn-cs"/>
              </a:rPr>
              <a:t> will be completely free from federal income tax. </a:t>
            </a:r>
          </a:p>
          <a:p>
            <a:endParaRPr lang="en-US" dirty="0">
              <a:cs typeface="+mn-cs"/>
            </a:endParaRPr>
          </a:p>
          <a:p>
            <a:r>
              <a:rPr lang="en-US" dirty="0">
                <a:cs typeface="+mn-cs"/>
              </a:rPr>
              <a:t>&lt;CLICK&gt; With most</a:t>
            </a:r>
            <a:r>
              <a:rPr lang="en-US" baseline="0" dirty="0">
                <a:cs typeface="+mn-cs"/>
              </a:rPr>
              <a:t> of the investment vehicles mentioned, for example 401(k) plans, IRAs, and 529 plans, a 10% penalty tax applies if you take distributions before a certain age or for a </a:t>
            </a:r>
            <a:r>
              <a:rPr lang="en-US" baseline="0" dirty="0" err="1">
                <a:cs typeface="+mn-cs"/>
              </a:rPr>
              <a:t>nonqualifying</a:t>
            </a:r>
            <a:r>
              <a:rPr lang="en-US" baseline="0" dirty="0">
                <a:cs typeface="+mn-cs"/>
              </a:rPr>
              <a:t> purpose.</a:t>
            </a:r>
            <a:endParaRPr lang="en-US" dirty="0"/>
          </a:p>
        </p:txBody>
      </p:sp>
      <p:sp>
        <p:nvSpPr>
          <p:cNvPr id="4" name="Slide Number Placeholder 3"/>
          <p:cNvSpPr>
            <a:spLocks noGrp="1"/>
          </p:cNvSpPr>
          <p:nvPr>
            <p:ph type="sldNum" sz="quarter" idx="10"/>
          </p:nvPr>
        </p:nvSpPr>
        <p:spPr/>
        <p:txBody>
          <a:bodyPr/>
          <a:lstStyle/>
          <a:p>
            <a:fld id="{D695F253-D3DC-474B-A43D-FCEC7E3899CE}" type="slidenum">
              <a:rPr lang="en-US" smtClean="0"/>
              <a:pPr/>
              <a:t>13</a:t>
            </a:fld>
            <a:endParaRPr lang="en-US"/>
          </a:p>
        </p:txBody>
      </p:sp>
    </p:spTree>
    <p:extLst>
      <p:ext uri="{BB962C8B-B14F-4D97-AF65-F5344CB8AC3E}">
        <p14:creationId xmlns:p14="http://schemas.microsoft.com/office/powerpoint/2010/main" val="96897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Let’s illustrate the value of tax deferral. </a:t>
            </a:r>
          </a:p>
          <a:p>
            <a:endParaRPr lang="en-US" dirty="0"/>
          </a:p>
          <a:p>
            <a:r>
              <a:rPr lang="en-US" dirty="0"/>
              <a:t>Let’s assume you have $20,000 to invest. You put $10,000 into a taxable account that earns 6% per year, and use a portion of these assets each year to pay taxes attributable to the account’s earnings. You put the other $10,000 into a tax-deferred account that also earns 6% per year. </a:t>
            </a:r>
          </a:p>
          <a:p>
            <a:endParaRPr lang="en-US" dirty="0"/>
          </a:p>
          <a:p>
            <a:r>
              <a:rPr lang="en-US" dirty="0"/>
              <a:t>&lt;CLICK&gt; Assuming that a tax rate of 24% applies, in 30 years your taxable account will be worth $38,104.</a:t>
            </a:r>
          </a:p>
          <a:p>
            <a:endParaRPr lang="en-US" dirty="0"/>
          </a:p>
          <a:p>
            <a:r>
              <a:rPr lang="en-US" dirty="0"/>
              <a:t>&lt;CLICK&gt; In the same amount of time, your tax-deferred account will have $57,435. </a:t>
            </a:r>
          </a:p>
          <a:p>
            <a:endParaRPr lang="en-US" dirty="0"/>
          </a:p>
          <a:p>
            <a:r>
              <a:rPr lang="en-US" dirty="0"/>
              <a:t>Of course, the funds in the tax-deferred account might be subject to federal income tax when withdrawn. But even if you took the entire amount in the tax-deferred account as a lump-sum distribution after 30 years and paid tax on the full amount, you would still come out ahead in this example (at a tax rate of 24%, you’d end up with $43,651). Again, a note of caution--depending on the specific tax-deferred vehicle, an additional 10% penalty tax could apply if you took distributions before a certain age or for a nonqualified purpose. Additionally, the illustration assumes a fixed annual rate of return over the 30-year period. Of course, in real life, the return on a portfolio will vary over time according to market conditions--this is particularly true for long-term investments.</a:t>
            </a:r>
          </a:p>
          <a:p>
            <a:endParaRPr lang="en-US" dirty="0"/>
          </a:p>
          <a:p>
            <a:r>
              <a:rPr lang="en-US" dirty="0"/>
              <a:t>Okay, now that we have some understanding of investing either pretax or after-tax dollars in vehicles that allow tax-deferred growth, let’s look at a couple of things you might be investing for.</a:t>
            </a:r>
          </a:p>
          <a:p>
            <a:endParaRPr lang="en-US" dirty="0"/>
          </a:p>
        </p:txBody>
      </p:sp>
      <p:sp>
        <p:nvSpPr>
          <p:cNvPr id="4" name="Slide Number Placeholder 3"/>
          <p:cNvSpPr>
            <a:spLocks noGrp="1"/>
          </p:cNvSpPr>
          <p:nvPr>
            <p:ph type="sldNum" sz="quarter" idx="10"/>
          </p:nvPr>
        </p:nvSpPr>
        <p:spPr/>
        <p:txBody>
          <a:bodyPr/>
          <a:lstStyle/>
          <a:p>
            <a:fld id="{C5C1EC77-654E-4849-A7D1-F6B6A802D390}" type="slidenum">
              <a:rPr lang="en-US" smtClean="0"/>
              <a:pPr/>
              <a:t>14</a:t>
            </a:fld>
            <a:endParaRPr lang="en-US" dirty="0"/>
          </a:p>
        </p:txBody>
      </p:sp>
    </p:spTree>
    <p:extLst>
      <p:ext uri="{BB962C8B-B14F-4D97-AF65-F5344CB8AC3E}">
        <p14:creationId xmlns:p14="http://schemas.microsoft.com/office/powerpoint/2010/main" val="981001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For</a:t>
            </a:r>
            <a:r>
              <a:rPr lang="en-US" baseline="0" dirty="0"/>
              <a:t> most people, the two biggest life events they need to save for are college educations for their children and funds for their own retirement. Let’s spend a few moments talking about saving for college.</a:t>
            </a:r>
          </a:p>
          <a:p>
            <a:endParaRPr lang="en-US" baseline="0" dirty="0"/>
          </a:p>
          <a:p>
            <a:r>
              <a:rPr lang="en-US" baseline="0" dirty="0"/>
              <a:t>Perhaps your potential Harvard graduate is still in diapers. But, given the high cost of college, you’d be smart to start a systematic college savings plan now. </a:t>
            </a:r>
          </a:p>
          <a:p>
            <a:endParaRPr lang="en-US" baseline="0" dirty="0"/>
          </a:p>
          <a:p>
            <a:r>
              <a:rPr lang="en-US" baseline="0" dirty="0"/>
              <a:t>&lt;CLICK&gt; And one of the options available for saving for college is a 529 plan. </a:t>
            </a:r>
            <a:r>
              <a:rPr lang="en-US" dirty="0"/>
              <a:t>Because this savings vehicle offers the advantage of tax-deferred growth, it should be the cornerstone of any college savings program.</a:t>
            </a:r>
          </a:p>
          <a:p>
            <a:endParaRPr lang="en-US" dirty="0"/>
          </a:p>
          <a:p>
            <a:pPr defTabSz="947133" eaLnBrk="0" fontAlgn="base" hangingPunct="0">
              <a:spcBef>
                <a:spcPct val="30000"/>
              </a:spcBef>
              <a:spcAft>
                <a:spcPct val="0"/>
              </a:spcAft>
              <a:defRPr/>
            </a:pPr>
            <a:r>
              <a:rPr lang="en-US" dirty="0"/>
              <a:t>So what is a 529 plan? A 529 plan is a savings vehicle that is governed by the federal government but offered by states. Anyone can open a 529 plan. There are actually two types of 529 plans: college savings plans and prepaid tuition plans. </a:t>
            </a:r>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r>
              <a:rPr lang="en-US" dirty="0"/>
              <a:t>&lt;CLICK&gt; A college savings plan, which is the more popular type, is an individual investment account to which you contribute money. Your money is allocated to your choice of one of the plan’s preestablished investment portfolios, which generally range from conservative to aggressive in their amount of risk. Returns aren’t guaranteed, but funds can be used at any accredited college or K-12 school. Almost every state offers a 529 college savings plan, and you can join any state’s plan. </a:t>
            </a:r>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r>
              <a:rPr lang="en-US" dirty="0"/>
              <a:t>The second type of 529 plan is a prepaid tuition plan. As its name suggests, when you join this type of plan you actually prepay your child’s college tuition at today’s prices. The contribution you make today is generally guaranteed to cover a certain percentage of college tuition tomorrow. However, you are typically limited to your own state’s prepaid tuition plan, and your child is limited to the colleges that participate in the plan--generally in-state public colleges.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695F253-D3DC-474B-A43D-FCEC7E3899CE}" type="slidenum">
              <a:rPr lang="en-US" smtClean="0"/>
              <a:pPr/>
              <a:t>15</a:t>
            </a:fld>
            <a:endParaRPr lang="en-US" dirty="0"/>
          </a:p>
        </p:txBody>
      </p:sp>
    </p:spTree>
    <p:extLst>
      <p:ext uri="{BB962C8B-B14F-4D97-AF65-F5344CB8AC3E}">
        <p14:creationId xmlns:p14="http://schemas.microsoft.com/office/powerpoint/2010/main" val="3800679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&lt;CLICK&gt; The main benefit of a 529 plan is that your contributions grow tax deferred and earnings are completely tax free at the federal level when they are withdrawn to pay the beneficiary’s qualified education expenses. </a:t>
            </a:r>
          </a:p>
          <a:p>
            <a:endParaRPr lang="en-US" dirty="0"/>
          </a:p>
          <a:p>
            <a:r>
              <a:rPr lang="en-US" dirty="0"/>
              <a:t>&lt;CLICK&gt; Note, however, that withdrawals that aren’t used for qualified expenses are subject to federal income tax as well as a 10% penalty tax. &lt;CLICK&gt; Additionally, there are fees and expenses associated with both types of 529 plans.</a:t>
            </a:r>
          </a:p>
          <a:p>
            <a:endParaRPr lang="en-US" dirty="0"/>
          </a:p>
          <a:p>
            <a:r>
              <a:rPr lang="en-US" dirty="0"/>
              <a:t>Finally, it’s important to note that, if you’re considering a 529 plan, it generally makes sense to start by checking to see if there’s a plan offered by your state, since that plan might provide favorable state tax benefits to residents. And you should always read the issuer’s official statement carefully, and consider the investment objectives, risks, charges, and expenses associated with a 529 plan before investing.</a:t>
            </a:r>
          </a:p>
          <a:p>
            <a:endParaRPr lang="en-US" dirty="0"/>
          </a:p>
        </p:txBody>
      </p:sp>
      <p:sp>
        <p:nvSpPr>
          <p:cNvPr id="4" name="Slide Number Placeholder 3"/>
          <p:cNvSpPr>
            <a:spLocks noGrp="1"/>
          </p:cNvSpPr>
          <p:nvPr>
            <p:ph type="sldNum" sz="quarter" idx="10"/>
          </p:nvPr>
        </p:nvSpPr>
        <p:spPr/>
        <p:txBody>
          <a:bodyPr/>
          <a:lstStyle/>
          <a:p>
            <a:fld id="{C5C1EC77-654E-4849-A7D1-F6B6A802D390}" type="slidenum">
              <a:rPr lang="en-US" smtClean="0"/>
              <a:pPr/>
              <a:t>16</a:t>
            </a:fld>
            <a:endParaRPr lang="en-US" dirty="0"/>
          </a:p>
        </p:txBody>
      </p:sp>
    </p:spTree>
    <p:extLst>
      <p:ext uri="{BB962C8B-B14F-4D97-AF65-F5344CB8AC3E}">
        <p14:creationId xmlns:p14="http://schemas.microsoft.com/office/powerpoint/2010/main" val="881702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47133" eaLnBrk="0" fontAlgn="base" hangingPunct="0">
              <a:spcBef>
                <a:spcPct val="30000"/>
              </a:spcBef>
              <a:spcAft>
                <a:spcPct val="0"/>
              </a:spcAft>
              <a:defRPr/>
            </a:pPr>
            <a:r>
              <a:rPr lang="en-US" dirty="0"/>
              <a:t>The other major life event you need to save</a:t>
            </a:r>
            <a:r>
              <a:rPr lang="en-US" baseline="0" dirty="0"/>
              <a:t> for is your own retirement. Even if you feel you’re too far away from retirement to start thinking about it, </a:t>
            </a:r>
            <a:r>
              <a:rPr lang="en-US" dirty="0"/>
              <a:t>it’s important that you start planning now. Many people assume they can hold off saving for retirement and make up the difference later. But this can be a very costly mistake. The further off your retirement is, the more time your investments have the potential to grow. Waiting too long can make it very difficult to catch up, and only a few years can make a big difference in how much you’ll accumulate.</a:t>
            </a:r>
          </a:p>
          <a:p>
            <a:endParaRPr lang="en-US" dirty="0"/>
          </a:p>
          <a:p>
            <a:r>
              <a:rPr lang="en-US" dirty="0"/>
              <a:t>&lt;CLICK&gt;</a:t>
            </a:r>
            <a:r>
              <a:rPr lang="en-US" baseline="0" dirty="0"/>
              <a:t> </a:t>
            </a:r>
            <a:r>
              <a:rPr lang="en-US" dirty="0"/>
              <a:t>For example, invest $3,000 every year starting when you’re 20 years old and, if you retire after age 65, </a:t>
            </a:r>
          </a:p>
          <a:p>
            <a:endParaRPr lang="en-US" dirty="0"/>
          </a:p>
          <a:p>
            <a:r>
              <a:rPr lang="en-US" dirty="0"/>
              <a:t>&lt;CLICK&gt; you will have accumulated almost $680,000 (assuming a 6% annual growth rate and no tax). </a:t>
            </a:r>
          </a:p>
          <a:p>
            <a:endParaRPr lang="en-US" dirty="0"/>
          </a:p>
          <a:p>
            <a:r>
              <a:rPr lang="en-US" dirty="0"/>
              <a:t>&lt;CLICK&gt; If you wait until age 35 and start saving $3,000 annually, you’ll accumulate only about $254,000. </a:t>
            </a:r>
          </a:p>
          <a:p>
            <a:endParaRPr lang="en-US" dirty="0"/>
          </a:p>
          <a:p>
            <a:r>
              <a:rPr lang="en-US" dirty="0"/>
              <a:t>&lt;CLICK&gt; And, if you wait until age 45 to start saving, you’ll accumulate only about $120,000 by the time you retire.</a:t>
            </a:r>
          </a:p>
          <a:p>
            <a:endParaRPr lang="en-US" dirty="0"/>
          </a:p>
          <a:p>
            <a:pPr defTabSz="947133" eaLnBrk="0" fontAlgn="base" hangingPunct="0">
              <a:spcBef>
                <a:spcPct val="30000"/>
              </a:spcBef>
              <a:spcAft>
                <a:spcPct val="0"/>
              </a:spcAft>
              <a:defRPr/>
            </a:pPr>
            <a:r>
              <a:rPr lang="en-US" dirty="0"/>
              <a:t>This doesn’t mean there’s no hope if you’re 50 years old and you haven’t set aside anything for retirement yet. It just makes it all the more important that you implement a plan today.</a:t>
            </a:r>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r>
              <a:rPr lang="en-US" dirty="0"/>
              <a:t>Of course, this is only an illustration used to make a point.</a:t>
            </a:r>
          </a:p>
          <a:p>
            <a:endParaRPr lang="en-US" dirty="0"/>
          </a:p>
        </p:txBody>
      </p:sp>
      <p:sp>
        <p:nvSpPr>
          <p:cNvPr id="4" name="Slide Number Placeholder 3"/>
          <p:cNvSpPr>
            <a:spLocks noGrp="1"/>
          </p:cNvSpPr>
          <p:nvPr>
            <p:ph type="sldNum" sz="quarter" idx="10"/>
          </p:nvPr>
        </p:nvSpPr>
        <p:spPr/>
        <p:txBody>
          <a:bodyPr/>
          <a:lstStyle/>
          <a:p>
            <a:fld id="{D695F253-D3DC-474B-A43D-FCEC7E3899CE}" type="slidenum">
              <a:rPr lang="en-US" smtClean="0"/>
              <a:pPr/>
              <a:t>17</a:t>
            </a:fld>
            <a:endParaRPr lang="en-US" dirty="0"/>
          </a:p>
        </p:txBody>
      </p:sp>
    </p:spTree>
    <p:extLst>
      <p:ext uri="{BB962C8B-B14F-4D97-AF65-F5344CB8AC3E}">
        <p14:creationId xmlns:p14="http://schemas.microsoft.com/office/powerpoint/2010/main" val="3174236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Before you can start planning for your retirement, you need to ask yourself three basic questions:</a:t>
            </a:r>
          </a:p>
          <a:p>
            <a:endParaRPr lang="en-US" dirty="0"/>
          </a:p>
          <a:p>
            <a:pPr>
              <a:buFontTx/>
              <a:buChar char="•"/>
            </a:pPr>
            <a:r>
              <a:rPr lang="en-US" dirty="0"/>
              <a:t>What kind of retirement do I want to plan for?</a:t>
            </a:r>
          </a:p>
          <a:p>
            <a:pPr>
              <a:buFontTx/>
              <a:buChar char="•"/>
            </a:pPr>
            <a:r>
              <a:rPr lang="en-US" dirty="0"/>
              <a:t>When do I want to retire?</a:t>
            </a:r>
          </a:p>
          <a:p>
            <a:pPr>
              <a:buFontTx/>
              <a:buChar char="•"/>
            </a:pPr>
            <a:r>
              <a:rPr lang="en-US" dirty="0"/>
              <a:t>How long will retirement last?</a:t>
            </a:r>
          </a:p>
          <a:p>
            <a:endParaRPr lang="en-US" dirty="0"/>
          </a:p>
          <a:p>
            <a:pPr defTabSz="947133" eaLnBrk="0" fontAlgn="base" hangingPunct="0">
              <a:spcBef>
                <a:spcPct val="30000"/>
              </a:spcBef>
              <a:spcAft>
                <a:spcPct val="0"/>
              </a:spcAft>
              <a:defRPr/>
            </a:pPr>
            <a:r>
              <a:rPr lang="en-US" dirty="0"/>
              <a:t>&lt;CLICK&gt; Close your eyes for a second and picture your own retirement. Whether you see yourself on a golf course, a yacht, a hammock, or simply in your own living room, most of you probably imagine some degree of financial independence. To a large extent, maintaining financial independence in retirement depends upon the lifestyle we want. </a:t>
            </a:r>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r>
              <a:rPr lang="en-US" dirty="0"/>
              <a:t>&lt;CLICK&gt; And have you thought about when you’d like to retire? It’s important, because the earlier you retire the shorter the period of time you have to accumulate funds, and the longer the period of time those dollars will need to last. Although you can retire anytime, most people wait until they’re eligible for Social Security retirement benefits. You can’t start receiving Social Security benefits until age 62, and the earliest you can receive </a:t>
            </a:r>
            <a:r>
              <a:rPr lang="en-US" i="1" dirty="0"/>
              <a:t>full</a:t>
            </a:r>
            <a:r>
              <a:rPr lang="en-US" dirty="0"/>
              <a:t> Social Security retirement benefits is age 65 to 67, depending on the year you were born.  Also, you’re not eligible for Medicare health coverage until age 65, so if you want to retire before then, you’ll want to plan for private health insurance.</a:t>
            </a:r>
          </a:p>
          <a:p>
            <a:pPr defTabSz="947133" eaLnBrk="0" fontAlgn="base" hangingPunct="0">
              <a:spcBef>
                <a:spcPct val="30000"/>
              </a:spcBef>
              <a:spcAft>
                <a:spcPct val="0"/>
              </a:spcAft>
              <a:defRPr/>
            </a:pPr>
            <a:endParaRPr lang="en-US" dirty="0"/>
          </a:p>
          <a:p>
            <a:r>
              <a:rPr lang="en-US" dirty="0"/>
              <a:t>&lt;CLICK&gt; As we just discussed, the earlier you retire, the longer the period of time your funds will need to last. But how long should you plan on your retirement lasting? Keep in mind that life expectancy has increased at a steady pace over the years, and is expected to continue increasing. The point I want to make is that, for many of us, it’s not unreasonable to plan for a retirement period that lasts for 25 years or more.</a:t>
            </a:r>
          </a:p>
        </p:txBody>
      </p:sp>
      <p:sp>
        <p:nvSpPr>
          <p:cNvPr id="4" name="Slide Number Placeholder 3"/>
          <p:cNvSpPr>
            <a:spLocks noGrp="1"/>
          </p:cNvSpPr>
          <p:nvPr>
            <p:ph type="sldNum" sz="quarter" idx="10"/>
          </p:nvPr>
        </p:nvSpPr>
        <p:spPr/>
        <p:txBody>
          <a:bodyPr/>
          <a:lstStyle/>
          <a:p>
            <a:fld id="{D695F253-D3DC-474B-A43D-FCEC7E3899CE}" type="slidenum">
              <a:rPr lang="en-US" smtClean="0"/>
              <a:pPr/>
              <a:t>18</a:t>
            </a:fld>
            <a:endParaRPr lang="en-US" dirty="0"/>
          </a:p>
        </p:txBody>
      </p:sp>
    </p:spTree>
    <p:extLst>
      <p:ext uri="{BB962C8B-B14F-4D97-AF65-F5344CB8AC3E}">
        <p14:creationId xmlns:p14="http://schemas.microsoft.com/office/powerpoint/2010/main" val="2153384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C5A7DE0-A0C3-47AD-9D18-2B07C9E51241}" type="slidenum">
              <a:rPr lang="en-US"/>
              <a:pPr/>
              <a:t>19</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000" dirty="0"/>
              <a:t>One of the best ways to accumulate funds for your retirement is to take advantage of special tax-advantaged retirement savings vehicles. </a:t>
            </a:r>
          </a:p>
          <a:p>
            <a:pPr eaLnBrk="1" hangingPunct="1"/>
            <a:endParaRPr lang="en-US" sz="1000" dirty="0"/>
          </a:p>
          <a:p>
            <a:pPr defTabSz="947133" fontAlgn="base">
              <a:spcBef>
                <a:spcPct val="30000"/>
              </a:spcBef>
              <a:spcAft>
                <a:spcPct val="0"/>
              </a:spcAft>
              <a:defRPr/>
            </a:pPr>
            <a:r>
              <a:rPr lang="en-US" sz="1000" dirty="0"/>
              <a:t>&lt;CLICK&gt; Some of these, such as 401(k) plans, can be very powerful savings tools, because your contributions come out of your salary pretax, reducing your current taxable income, and also grow tax deferred until withdrawn. And 401(k) plans can include employer-matching contributions (a form of “free money”), which should make them your first choice in saving for retirement. </a:t>
            </a:r>
          </a:p>
          <a:p>
            <a:pPr defTabSz="947133" fontAlgn="base">
              <a:spcBef>
                <a:spcPct val="30000"/>
              </a:spcBef>
              <a:spcAft>
                <a:spcPct val="0"/>
              </a:spcAft>
              <a:defRPr/>
            </a:pPr>
            <a:endParaRPr lang="en-US" sz="1000" dirty="0"/>
          </a:p>
          <a:p>
            <a:pPr defTabSz="947133" fontAlgn="base">
              <a:spcBef>
                <a:spcPct val="30000"/>
              </a:spcBef>
              <a:spcAft>
                <a:spcPct val="0"/>
              </a:spcAft>
              <a:defRPr/>
            </a:pPr>
            <a:r>
              <a:rPr lang="en-US" sz="1000" dirty="0"/>
              <a:t>You may also be able to make Roth contributions to your 401(k) plan. Since they’re after-tax, not pretax, contributions, Roth 401(k) contributions don’t provide you with an immediate tax savings, but they allow you to make withdrawals completely free from federal income taxes under certain circumstances. </a:t>
            </a:r>
          </a:p>
          <a:p>
            <a:pPr eaLnBrk="1" hangingPunct="1"/>
            <a:endParaRPr lang="en-US" sz="1000" dirty="0"/>
          </a:p>
          <a:p>
            <a:pPr eaLnBrk="1" hangingPunct="1"/>
            <a:r>
              <a:rPr lang="en-US" sz="1000" dirty="0"/>
              <a:t>&lt;CLICK&gt; Traditional IRAs, like 401(k)s, feature tax-deferred earnings growth and can lower your current taxable income if you qualify to make tax-deductible contributions. And like a 401(k), funds in traditional IRAs aren’t taxed until they’re withdrawn. Roth IRAs, like Roth 401(k)s, don't permit tax-deductible contributions, but they allow you to make completely tax-free withdrawals under certain conditions. </a:t>
            </a:r>
          </a:p>
          <a:p>
            <a:pPr eaLnBrk="1" hangingPunct="1"/>
            <a:endParaRPr lang="en-US" sz="1000" dirty="0"/>
          </a:p>
          <a:p>
            <a:pPr eaLnBrk="1" hangingPunct="1"/>
            <a:r>
              <a:rPr lang="en-US" sz="1000" dirty="0"/>
              <a:t>&lt;CLICK&gt; Since these vehicles are intended to help you save for retirement, a 10% additional penalty tax applies if you take a withdrawal before reaching age 59 1/2 unless an exception applies</a:t>
            </a:r>
            <a:r>
              <a:rPr lang="en-US" sz="1000" dirty="0">
                <a:latin typeface="Arial" charset="0"/>
              </a:rPr>
              <a:t>.</a:t>
            </a:r>
          </a:p>
          <a:p>
            <a:pPr eaLnBrk="1" hangingPunct="1"/>
            <a:endParaRPr lang="en-US" sz="1000" dirty="0">
              <a:latin typeface="Arial" charset="0"/>
            </a:endParaRPr>
          </a:p>
          <a:p>
            <a:pPr eaLnBrk="1" hangingPunct="1"/>
            <a:endParaRPr lang="en-US" sz="1000" dirty="0">
              <a:latin typeface="Arial" charset="0"/>
            </a:endParaRPr>
          </a:p>
        </p:txBody>
      </p:sp>
    </p:spTree>
    <p:extLst>
      <p:ext uri="{BB962C8B-B14F-4D97-AF65-F5344CB8AC3E}">
        <p14:creationId xmlns:p14="http://schemas.microsoft.com/office/powerpoint/2010/main" val="344293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a:p>
            <a:r>
              <a:rPr lang="en-US" dirty="0"/>
              <a:t>There’s a lot of ground to cover, even with an overview. Here are the</a:t>
            </a:r>
            <a:r>
              <a:rPr lang="en-US" baseline="0" dirty="0"/>
              <a:t> topics we’ll touch on:</a:t>
            </a:r>
          </a:p>
          <a:p>
            <a:endParaRPr lang="en-US" baseline="0" dirty="0"/>
          </a:p>
          <a:p>
            <a:r>
              <a:rPr lang="en-US" baseline="0" dirty="0"/>
              <a:t>&lt;CLICK&gt; We’ll talk about setting goals; doing so is really the first step toward developing any financial plan.</a:t>
            </a:r>
          </a:p>
          <a:p>
            <a:endParaRPr lang="en-US" baseline="0" dirty="0"/>
          </a:p>
          <a:p>
            <a:r>
              <a:rPr lang="en-US" baseline="0" dirty="0"/>
              <a:t>&lt;CLICK&gt; Then we’ll discuss constructing a budget</a:t>
            </a:r>
          </a:p>
          <a:p>
            <a:endParaRPr lang="en-US" baseline="0" dirty="0"/>
          </a:p>
          <a:p>
            <a:r>
              <a:rPr lang="en-US" baseline="0" dirty="0"/>
              <a:t>&lt;CLICK&gt; and creating an emergency fund.</a:t>
            </a:r>
          </a:p>
          <a:p>
            <a:endParaRPr lang="en-US" baseline="0" dirty="0"/>
          </a:p>
          <a:p>
            <a:r>
              <a:rPr lang="en-US" baseline="0" dirty="0"/>
              <a:t>&lt;CLICK&gt; Then we’ll touch on insurance protection.</a:t>
            </a:r>
          </a:p>
          <a:p>
            <a:endParaRPr lang="en-US" baseline="0" dirty="0"/>
          </a:p>
          <a:p>
            <a:r>
              <a:rPr lang="en-US" baseline="0" dirty="0"/>
              <a:t>&lt;CLICK&gt; In many cases, you may need to incorporate credit into your financial plan, so we’ll discuss some credit fundamentals.</a:t>
            </a:r>
          </a:p>
          <a:p>
            <a:endParaRPr lang="en-US" baseline="0" dirty="0"/>
          </a:p>
          <a:p>
            <a:r>
              <a:rPr lang="en-US" baseline="0" dirty="0"/>
              <a:t>&lt;CLICK&gt; We’ll also talk about some basic investment concepts,</a:t>
            </a:r>
          </a:p>
          <a:p>
            <a:endParaRPr lang="en-US" baseline="0" dirty="0"/>
          </a:p>
          <a:p>
            <a:r>
              <a:rPr lang="en-US" baseline="0" dirty="0"/>
              <a:t>&lt;CLICK&gt; and how understanding pre- or after-tax allocations, along with tax-deferred growth, can help you pursue your goals,</a:t>
            </a:r>
          </a:p>
          <a:p>
            <a:endParaRPr lang="en-US" baseline="0" dirty="0"/>
          </a:p>
          <a:p>
            <a:r>
              <a:rPr lang="en-US" baseline="0" dirty="0"/>
              <a:t>&lt;CLICK&gt; such as saving for college</a:t>
            </a:r>
          </a:p>
          <a:p>
            <a:endParaRPr lang="en-US" baseline="0" dirty="0"/>
          </a:p>
          <a:p>
            <a:r>
              <a:rPr lang="en-US" baseline="0" dirty="0"/>
              <a:t>&lt;CLICK&gt; and planning for your retirement.</a:t>
            </a:r>
          </a:p>
          <a:p>
            <a:endParaRPr lang="en-US" baseline="0" dirty="0"/>
          </a:p>
          <a:p>
            <a:r>
              <a:rPr lang="en-US" baseline="0" dirty="0"/>
              <a:t>&lt;CLICK&gt; Last, but certainly not least, we’ll look at the rudiments of estate planning.  So, let’s get started.</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E29DBF0-FD54-9D44-AA05-71A617E8CD1B}" type="slidenum">
              <a:rPr lang="en-US" smtClean="0"/>
              <a:pPr/>
              <a:t>2</a:t>
            </a:fld>
            <a:endParaRPr lang="en-US" dirty="0"/>
          </a:p>
        </p:txBody>
      </p:sp>
    </p:spTree>
    <p:extLst>
      <p:ext uri="{BB962C8B-B14F-4D97-AF65-F5344CB8AC3E}">
        <p14:creationId xmlns:p14="http://schemas.microsoft.com/office/powerpoint/2010/main" val="3292476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3C4E3DDD-198D-4685-B9F9-B94FE95B44AE}" type="slidenum">
              <a:rPr lang="en-US" smtClean="0">
                <a:latin typeface="Arial" pitchFamily="34" charset="0"/>
              </a:rPr>
              <a:pPr/>
              <a:t>20</a:t>
            </a:fld>
            <a:endParaRPr lang="en-US" dirty="0">
              <a:latin typeface="Arial"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US" dirty="0">
                <a:latin typeface="+mn-lt"/>
              </a:rPr>
              <a:t>Any complete financial plan</a:t>
            </a:r>
            <a:r>
              <a:rPr lang="en-US" baseline="0" dirty="0">
                <a:latin typeface="+mn-lt"/>
              </a:rPr>
              <a:t> should also involve estate planning. Let’s look briefly </a:t>
            </a:r>
            <a:r>
              <a:rPr lang="en-US" dirty="0">
                <a:latin typeface="+mn-lt"/>
              </a:rPr>
              <a:t>at some of the basic concepts you need to understand to achieve your estate planning goals. </a:t>
            </a:r>
          </a:p>
          <a:p>
            <a:endParaRPr lang="en-US" dirty="0">
              <a:latin typeface="+mn-lt"/>
            </a:endParaRPr>
          </a:p>
          <a:p>
            <a:r>
              <a:rPr lang="en-US" dirty="0">
                <a:latin typeface="+mn-lt"/>
              </a:rPr>
              <a:t>Here are some of the topics we’ll be reviewing:</a:t>
            </a:r>
          </a:p>
          <a:p>
            <a:endParaRPr lang="en-US" dirty="0">
              <a:latin typeface="+mn-lt"/>
            </a:endParaRPr>
          </a:p>
          <a:p>
            <a:r>
              <a:rPr lang="en-US" dirty="0">
                <a:latin typeface="+mn-lt"/>
              </a:rPr>
              <a:t>&lt;CLICK&gt; First, we’ll look at intestacy and why you might want to avoid it. </a:t>
            </a:r>
          </a:p>
          <a:p>
            <a:endParaRPr lang="en-US" dirty="0">
              <a:latin typeface="+mn-lt"/>
            </a:endParaRPr>
          </a:p>
          <a:p>
            <a:r>
              <a:rPr lang="en-US" dirty="0">
                <a:latin typeface="+mn-lt"/>
              </a:rPr>
              <a:t>&lt;CLICK&gt; Next, we’ll consider the importance of wills and trusts in estate planning. </a:t>
            </a:r>
          </a:p>
          <a:p>
            <a:endParaRPr lang="en-US" dirty="0">
              <a:latin typeface="+mn-lt"/>
            </a:endParaRPr>
          </a:p>
          <a:p>
            <a:r>
              <a:rPr lang="en-US" dirty="0">
                <a:latin typeface="+mn-lt"/>
              </a:rPr>
              <a:t>&lt;CLICK&gt; Then, we’ll discuss incapacity, and what you can do to prepare in case incapacity should strike. </a:t>
            </a:r>
          </a:p>
          <a:p>
            <a:endParaRPr lang="en-US" dirty="0">
              <a:latin typeface="Arial" pitchFamily="34" charset="0"/>
            </a:endParaRPr>
          </a:p>
          <a:p>
            <a:endParaRPr lang="en-US" dirty="0">
              <a:latin typeface="Arial" pitchFamily="34" charset="0"/>
            </a:endParaRPr>
          </a:p>
        </p:txBody>
      </p:sp>
    </p:spTree>
    <p:extLst>
      <p:ext uri="{BB962C8B-B14F-4D97-AF65-F5344CB8AC3E}">
        <p14:creationId xmlns:p14="http://schemas.microsoft.com/office/powerpoint/2010/main" val="1469115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4145612" y="9121308"/>
            <a:ext cx="3169589" cy="479896"/>
          </a:xfrm>
          <a:prstGeom prst="rect">
            <a:avLst/>
          </a:prstGeom>
          <a:noFill/>
          <a:ln w="9525">
            <a:noFill/>
            <a:miter lim="800000"/>
            <a:headEnd/>
            <a:tailEnd/>
          </a:ln>
        </p:spPr>
        <p:txBody>
          <a:bodyPr lIns="96627" tIns="48314" rIns="96627" bIns="48314" anchor="b"/>
          <a:lstStyle/>
          <a:p>
            <a:pPr algn="r"/>
            <a:fld id="{17A13B32-A2E9-412A-BF90-48F445041515}" type="slidenum">
              <a:rPr lang="en-US" sz="1200"/>
              <a:pPr algn="r"/>
              <a:t>21</a:t>
            </a:fld>
            <a:endParaRPr lang="en-US" sz="12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a:lnSpc>
                <a:spcPct val="80000"/>
              </a:lnSpc>
            </a:pPr>
            <a:r>
              <a:rPr lang="en-US" sz="1100" dirty="0"/>
              <a:t>Let’s say you die leaving $50,000 in a savings account. Who does the money go to? Without instructions from you, the money would go where your state’s intestacy laws direct it to go. </a:t>
            </a:r>
          </a:p>
          <a:p>
            <a:pPr>
              <a:lnSpc>
                <a:spcPct val="80000"/>
              </a:lnSpc>
            </a:pPr>
            <a:endParaRPr lang="en-US" sz="1100" dirty="0"/>
          </a:p>
          <a:p>
            <a:pPr>
              <a:lnSpc>
                <a:spcPct val="80000"/>
              </a:lnSpc>
            </a:pPr>
            <a:r>
              <a:rPr lang="en-US" sz="1100" dirty="0"/>
              <a:t>Intestacy laws vary from state to state, but </a:t>
            </a:r>
          </a:p>
          <a:p>
            <a:pPr>
              <a:lnSpc>
                <a:spcPct val="80000"/>
              </a:lnSpc>
            </a:pPr>
            <a:endParaRPr lang="en-US" sz="1100" dirty="0"/>
          </a:p>
          <a:p>
            <a:pPr>
              <a:lnSpc>
                <a:spcPct val="80000"/>
              </a:lnSpc>
            </a:pPr>
            <a:r>
              <a:rPr lang="en-US" sz="1100" dirty="0"/>
              <a:t>&lt;CLICK&gt; here you see a typical pattern of distribution: 50% of your property goes to your spouse and 50% to your children. Remember, it may be different in your particular state.</a:t>
            </a:r>
          </a:p>
          <a:p>
            <a:pPr>
              <a:lnSpc>
                <a:spcPct val="80000"/>
              </a:lnSpc>
            </a:pPr>
            <a:endParaRPr lang="en-US" sz="1100" dirty="0"/>
          </a:p>
          <a:p>
            <a:pPr>
              <a:lnSpc>
                <a:spcPct val="80000"/>
              </a:lnSpc>
            </a:pPr>
            <a:r>
              <a:rPr lang="en-US" sz="1100" dirty="0"/>
              <a:t>&lt;CLICK&gt; The biggest issue with intestacy is that your actual wishes are irrelevant. Without an estate plan, regardless of your wishes, your estate would be divided between your spouse and your children.</a:t>
            </a:r>
          </a:p>
          <a:p>
            <a:pPr>
              <a:lnSpc>
                <a:spcPct val="80000"/>
              </a:lnSpc>
            </a:pPr>
            <a:endParaRPr lang="en-US" sz="1100" dirty="0"/>
          </a:p>
          <a:p>
            <a:pPr>
              <a:lnSpc>
                <a:spcPct val="80000"/>
              </a:lnSpc>
            </a:pPr>
            <a:r>
              <a:rPr lang="en-US" sz="1100" dirty="0"/>
              <a:t>&lt;CLICK&gt; There are many potential problems with allowing your property to pass by intestacy. And intestacy can be particularly problematic for unmarried couples, since intestacy laws generally will not include an unmarried partner in the distribution of property.</a:t>
            </a:r>
          </a:p>
          <a:p>
            <a:pPr>
              <a:lnSpc>
                <a:spcPct val="80000"/>
              </a:lnSpc>
            </a:pPr>
            <a:endParaRPr lang="en-US" sz="1100" dirty="0"/>
          </a:p>
          <a:p>
            <a:pPr>
              <a:lnSpc>
                <a:spcPct val="80000"/>
              </a:lnSpc>
            </a:pPr>
            <a:r>
              <a:rPr lang="en-US" sz="1100" dirty="0"/>
              <a:t>There’s a very simple way to avoid intestacy, though. You can create a will.</a:t>
            </a:r>
          </a:p>
          <a:p>
            <a:pPr>
              <a:lnSpc>
                <a:spcPct val="80000"/>
              </a:lnSpc>
            </a:pPr>
            <a:endParaRPr lang="en-US" sz="1100" dirty="0">
              <a:latin typeface="Arial" pitchFamily="34" charset="0"/>
            </a:endParaRPr>
          </a:p>
        </p:txBody>
      </p:sp>
    </p:spTree>
    <p:extLst>
      <p:ext uri="{BB962C8B-B14F-4D97-AF65-F5344CB8AC3E}">
        <p14:creationId xmlns:p14="http://schemas.microsoft.com/office/powerpoint/2010/main" val="3124549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524DCD4-C1F6-4B69-9E80-9A9D896F15E3}" type="slidenum">
              <a:rPr lang="en-US" smtClean="0">
                <a:latin typeface="Arial" pitchFamily="34" charset="0"/>
              </a:rPr>
              <a:pPr/>
              <a:t>22</a:t>
            </a:fld>
            <a:endParaRPr lang="en-US" dirty="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dirty="0">
                <a:solidFill>
                  <a:srgbClr val="000000"/>
                </a:solidFill>
                <a:latin typeface="+mn-lt"/>
                <a:cs typeface="Arial" pitchFamily="34" charset="0"/>
              </a:rPr>
              <a:t>A will is probably the most vital piece of anyone’s estate plan.</a:t>
            </a:r>
          </a:p>
          <a:p>
            <a:endParaRPr lang="en-US" dirty="0">
              <a:solidFill>
                <a:srgbClr val="000000"/>
              </a:solidFill>
              <a:latin typeface="+mn-lt"/>
              <a:cs typeface="Arial" pitchFamily="34" charset="0"/>
            </a:endParaRPr>
          </a:p>
          <a:p>
            <a:r>
              <a:rPr lang="en-US" dirty="0">
                <a:solidFill>
                  <a:srgbClr val="000000"/>
                </a:solidFill>
                <a:latin typeface="+mn-lt"/>
                <a:cs typeface="Arial" pitchFamily="34" charset="0"/>
              </a:rPr>
              <a:t>&lt;CLICK&gt; A will is a legal document in which you direct how your property will be dispersed when you die. </a:t>
            </a:r>
          </a:p>
          <a:p>
            <a:endParaRPr lang="en-US" dirty="0">
              <a:solidFill>
                <a:srgbClr val="000000"/>
              </a:solidFill>
              <a:latin typeface="+mn-lt"/>
              <a:cs typeface="Arial" pitchFamily="34" charset="0"/>
            </a:endParaRPr>
          </a:p>
          <a:p>
            <a:r>
              <a:rPr lang="en-US" dirty="0">
                <a:solidFill>
                  <a:srgbClr val="000000"/>
                </a:solidFill>
                <a:latin typeface="+mn-lt"/>
                <a:cs typeface="Arial" pitchFamily="34" charset="0"/>
              </a:rPr>
              <a:t>&lt;CLICK&gt; It also allows you to name an executor who’ll carry out your wishes, which are stated in your will. In addition, your will lets you name a guardian for your minor children. </a:t>
            </a:r>
          </a:p>
          <a:p>
            <a:endParaRPr lang="en-US" dirty="0">
              <a:solidFill>
                <a:srgbClr val="000000"/>
              </a:solidFill>
              <a:latin typeface="+mn-lt"/>
              <a:cs typeface="Arial" pitchFamily="34" charset="0"/>
            </a:endParaRPr>
          </a:p>
          <a:p>
            <a:r>
              <a:rPr lang="en-US" dirty="0">
                <a:solidFill>
                  <a:srgbClr val="000000"/>
                </a:solidFill>
                <a:latin typeface="+mn-lt"/>
                <a:cs typeface="Arial" pitchFamily="34" charset="0"/>
              </a:rPr>
              <a:t>&lt;CLICK&gt; You can use your will to accomplish other estate planning goals as well, such as tax planning. </a:t>
            </a:r>
          </a:p>
          <a:p>
            <a:endParaRPr lang="en-US" dirty="0">
              <a:solidFill>
                <a:srgbClr val="000000"/>
              </a:solidFill>
              <a:latin typeface="+mn-lt"/>
              <a:cs typeface="Arial" pitchFamily="34" charset="0"/>
            </a:endParaRPr>
          </a:p>
          <a:p>
            <a:r>
              <a:rPr lang="en-US" dirty="0">
                <a:solidFill>
                  <a:srgbClr val="000000"/>
                </a:solidFill>
                <a:latin typeface="+mn-lt"/>
                <a:cs typeface="Arial" pitchFamily="34" charset="0"/>
              </a:rPr>
              <a:t>&lt;CLICK&gt; To be valid, your will must be in writing and signed by you. Your signature must also be witnessed. These requirements are important because if you aren’t careful, your will may be invalid. So, see an estate planning attorney to take care of this for you, and avoid any “do-it-yourself” solutions.</a:t>
            </a:r>
          </a:p>
          <a:p>
            <a:endParaRPr lang="en-US" dirty="0">
              <a:solidFill>
                <a:srgbClr val="000000"/>
              </a:solidFill>
              <a:latin typeface="Arial" pitchFamily="34" charset="0"/>
              <a:cs typeface="Arial" pitchFamily="34" charset="0"/>
            </a:endParaRPr>
          </a:p>
          <a:p>
            <a:endParaRPr lang="en-US" dirty="0">
              <a:latin typeface="Arial" pitchFamily="34" charset="0"/>
            </a:endParaRPr>
          </a:p>
        </p:txBody>
      </p:sp>
    </p:spTree>
    <p:extLst>
      <p:ext uri="{BB962C8B-B14F-4D97-AF65-F5344CB8AC3E}">
        <p14:creationId xmlns:p14="http://schemas.microsoft.com/office/powerpoint/2010/main" val="1138831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37004A5-F608-4337-8805-08A82487A0D8}" type="slidenum">
              <a:rPr lang="en-US" smtClean="0">
                <a:latin typeface="Arial" pitchFamily="34" charset="0"/>
              </a:rPr>
              <a:pPr/>
              <a:t>23</a:t>
            </a:fld>
            <a:endParaRPr lang="en-US" dirty="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ln/>
        </p:spPr>
        <p:txBody>
          <a:bodyPr>
            <a:normAutofit fontScale="92500"/>
          </a:bodyPr>
          <a:lstStyle/>
          <a:p>
            <a:pPr>
              <a:defRPr/>
            </a:pPr>
            <a:r>
              <a:rPr lang="en-US" dirty="0"/>
              <a:t>Finally, let’s talk a little bit about incapacity, and why and how you should plan for it.</a:t>
            </a:r>
          </a:p>
          <a:p>
            <a:pPr>
              <a:defRPr/>
            </a:pPr>
            <a:endParaRPr lang="en-US" dirty="0"/>
          </a:p>
          <a:p>
            <a:pPr>
              <a:defRPr/>
            </a:pPr>
            <a:r>
              <a:rPr lang="en-US" dirty="0"/>
              <a:t>Incapacity describes a condition in which you are legally unable to make your own decisions. Think for a moment what might happen if, for example, you were to become the victim of an accident that puts you in a coma for several months. How would your doctor know what medical treatments you would want or not want if you can’t speak for yourself? How would your personal business be transacted if no one is authorized to sign documents for you? </a:t>
            </a:r>
          </a:p>
          <a:p>
            <a:pPr>
              <a:defRPr/>
            </a:pPr>
            <a:endParaRPr lang="en-US" dirty="0"/>
          </a:p>
          <a:p>
            <a:pPr>
              <a:defRPr/>
            </a:pPr>
            <a:r>
              <a:rPr lang="en-US" dirty="0"/>
              <a:t>What would happen is this: </a:t>
            </a:r>
          </a:p>
          <a:p>
            <a:pPr>
              <a:defRPr/>
            </a:pPr>
            <a:endParaRPr lang="en-US" dirty="0"/>
          </a:p>
          <a:p>
            <a:pPr>
              <a:defRPr/>
            </a:pPr>
            <a:r>
              <a:rPr lang="en-US" dirty="0"/>
              <a:t>&lt;CLICK&gt; Someone would have to go to court and get legal permission to do things for you. And that person, who’s called a guardian and is usually a close family member, such as a spouse or child, </a:t>
            </a:r>
          </a:p>
          <a:p>
            <a:pPr>
              <a:defRPr/>
            </a:pPr>
            <a:endParaRPr lang="en-US" dirty="0"/>
          </a:p>
          <a:p>
            <a:pPr>
              <a:defRPr/>
            </a:pPr>
            <a:r>
              <a:rPr lang="en-US" dirty="0"/>
              <a:t>&lt;CLICK&gt; would have to go back to court every time permission is needed. As you can imagine, this might be quite burdensome to the guardian.  </a:t>
            </a:r>
          </a:p>
          <a:p>
            <a:pPr>
              <a:defRPr/>
            </a:pPr>
            <a:endParaRPr lang="en-US" dirty="0"/>
          </a:p>
          <a:p>
            <a:pPr>
              <a:defRPr/>
            </a:pPr>
            <a:r>
              <a:rPr lang="en-US" dirty="0"/>
              <a:t>&lt;CLICK&gt; Further, without any prepared instructions from you, your guardian might make decisions that would be different from what you would have decided. </a:t>
            </a:r>
          </a:p>
          <a:p>
            <a:pPr>
              <a:defRPr/>
            </a:pPr>
            <a:endParaRPr lang="en-US" dirty="0"/>
          </a:p>
          <a:p>
            <a:pPr>
              <a:defRPr/>
            </a:pPr>
            <a:r>
              <a:rPr lang="en-US" dirty="0"/>
              <a:t>Fortunately,</a:t>
            </a:r>
            <a:r>
              <a:rPr lang="en-US" baseline="0" dirty="0"/>
              <a:t> these situations can be avoided with proper planning. Health-care directives allow you to </a:t>
            </a:r>
            <a:r>
              <a:rPr lang="en-US" dirty="0"/>
              <a:t>leave instructions about the medical care you would want if conditions were such that you couldn’t express your own wishes. And property</a:t>
            </a:r>
            <a:r>
              <a:rPr lang="en-US" baseline="0" dirty="0"/>
              <a:t> management tools </a:t>
            </a:r>
            <a:r>
              <a:rPr lang="en-US" dirty="0"/>
              <a:t>insure you can have your financial affairs taken care of for you in the event you become incapacitated.  Once again, an estate planning attorney can set</a:t>
            </a:r>
            <a:r>
              <a:rPr lang="en-US" baseline="0" dirty="0"/>
              <a:t> up what’s best for your needs.</a:t>
            </a:r>
            <a:endParaRPr lang="en-US" dirty="0"/>
          </a:p>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889611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Small steps can enhance your financial life one day at a time. Questions are always welcome.</a:t>
            </a:r>
          </a:p>
        </p:txBody>
      </p:sp>
      <p:sp>
        <p:nvSpPr>
          <p:cNvPr id="4" name="Slide Number Placeholder 3"/>
          <p:cNvSpPr>
            <a:spLocks noGrp="1"/>
          </p:cNvSpPr>
          <p:nvPr>
            <p:ph type="sldNum" sz="quarter" idx="10"/>
          </p:nvPr>
        </p:nvSpPr>
        <p:spPr/>
        <p:txBody>
          <a:bodyPr/>
          <a:lstStyle/>
          <a:p>
            <a:fld id="{D695F253-D3DC-474B-A43D-FCEC7E3899CE}" type="slidenum">
              <a:rPr lang="en-US" smtClean="0"/>
              <a:pPr/>
              <a:t>24</a:t>
            </a:fld>
            <a:endParaRPr lang="en-US" dirty="0"/>
          </a:p>
        </p:txBody>
      </p:sp>
    </p:spTree>
    <p:extLst>
      <p:ext uri="{BB962C8B-B14F-4D97-AF65-F5344CB8AC3E}">
        <p14:creationId xmlns:p14="http://schemas.microsoft.com/office/powerpoint/2010/main" val="395690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ECD74DC-C50A-4BBE-B2B0-556B846D4DA0}" type="slidenum">
              <a:rPr lang="en-US"/>
              <a:pPr/>
              <a:t>3</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dirty="0">
                <a:ea typeface="ヒラギノ角ゴ Pro W3" pitchFamily="-128" charset="-128"/>
              </a:rPr>
              <a:t>One of the first steps in financial planning is setting  goals. When you set goals, you’re defining your dreams for the future. Some of your goals may be things that you want to do in the not so distant future, like &lt;CLICK&gt; pay off your credit card debt or &lt;CLICK&gt; buy a new car. Other</a:t>
            </a:r>
            <a:r>
              <a:rPr lang="en-US" baseline="0" dirty="0">
                <a:ea typeface="ヒラギノ角ゴ Pro W3" pitchFamily="-128" charset="-128"/>
              </a:rPr>
              <a:t> goals may be more distant. </a:t>
            </a:r>
            <a:r>
              <a:rPr lang="en-US" dirty="0">
                <a:ea typeface="ヒラギノ角ゴ Pro W3" pitchFamily="-128" charset="-128"/>
              </a:rPr>
              <a:t>Do you want to &lt;CLICK&gt; buy or build a new home? &lt;CLICK&gt; Start your own business? &lt;CLICK&gt; Pay for college for your child or grandchild? &lt;CLICK&gt;</a:t>
            </a:r>
            <a:r>
              <a:rPr lang="en-US" baseline="0" dirty="0">
                <a:ea typeface="ヒラギノ角ゴ Pro W3" pitchFamily="-128" charset="-128"/>
              </a:rPr>
              <a:t> </a:t>
            </a:r>
            <a:r>
              <a:rPr lang="en-US" dirty="0">
                <a:ea typeface="ヒラギノ角ゴ Pro W3" pitchFamily="-128" charset="-128"/>
              </a:rPr>
              <a:t>Retire early? </a:t>
            </a:r>
          </a:p>
          <a:p>
            <a:endParaRPr lang="en-US" dirty="0">
              <a:ea typeface="ヒラギノ角ゴ Pro W3" pitchFamily="-128" charset="-128"/>
            </a:endParaRPr>
          </a:p>
          <a:p>
            <a:r>
              <a:rPr lang="en-US" dirty="0">
                <a:ea typeface="ヒラギノ角ゴ Pro W3" pitchFamily="-128" charset="-128"/>
              </a:rPr>
              <a:t>Your goals are the foundation of your financial plan because you need to know what you want to accomplish before you can begin saving or investing. Once you’ve identified and prioritized your financial goals, you can develop a clear-cut savings or investment strategy that can help turn your dreams into reality. </a:t>
            </a:r>
          </a:p>
        </p:txBody>
      </p:sp>
    </p:spTree>
    <p:extLst>
      <p:ext uri="{BB962C8B-B14F-4D97-AF65-F5344CB8AC3E}">
        <p14:creationId xmlns:p14="http://schemas.microsoft.com/office/powerpoint/2010/main" val="51741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3F09A7E-237E-4E44-B8C3-162B9F94BEEC}" type="slidenum">
              <a:rPr lang="en-US"/>
              <a:pPr/>
              <a:t>4</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normAutofit fontScale="92500" lnSpcReduction="20000"/>
          </a:bodyPr>
          <a:lstStyle/>
          <a:p>
            <a:pPr eaLnBrk="1" hangingPunct="1"/>
            <a:r>
              <a:rPr lang="en-US" dirty="0">
                <a:latin typeface="+mn-lt"/>
                <a:ea typeface="ヒラギノ角ゴ Pro W3" pitchFamily="-128" charset="-128"/>
              </a:rPr>
              <a:t>Making your goals as concrete as possible will help you focus on what’s really important. A goal that’s well defined will be easier to visualize, and easier to stick with.</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To set clear-cut goals, you can use the SMART technique. SMART is an acronym that stands for specific, measurable, attainable, relevant, and timely.</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A goal that’s </a:t>
            </a:r>
            <a:r>
              <a:rPr lang="en-US" b="1" dirty="0">
                <a:latin typeface="+mn-lt"/>
                <a:ea typeface="ヒラギノ角ゴ Pro W3" pitchFamily="-128" charset="-128"/>
              </a:rPr>
              <a:t>specific</a:t>
            </a:r>
            <a:r>
              <a:rPr lang="en-US" dirty="0">
                <a:latin typeface="+mn-lt"/>
                <a:ea typeface="ヒラギノ角ゴ Pro W3" pitchFamily="-128" charset="-128"/>
              </a:rPr>
              <a:t> is one that’s clearly defined and described in detail. Precisely, what do you want to accomplish? “I want to save for my child’s college education” is not a specific goal, but “I want to save the cost of 4 years at Homegrown U. by the time my daughter turns 17” is clearly defined.</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With a goal that’s </a:t>
            </a:r>
            <a:r>
              <a:rPr lang="en-US" b="1" dirty="0">
                <a:latin typeface="+mn-lt"/>
                <a:ea typeface="ヒラギノ角ゴ Pro W3" pitchFamily="-128" charset="-128"/>
              </a:rPr>
              <a:t>measurable</a:t>
            </a:r>
            <a:r>
              <a:rPr lang="en-US" dirty="0">
                <a:latin typeface="+mn-lt"/>
                <a:ea typeface="ヒラギノ角ゴ Pro W3" pitchFamily="-128" charset="-128"/>
              </a:rPr>
              <a:t>, you should be able to track your progress and clearly know when you’ve reached it. For example,  “I want to retire early” is not a measurable goal. But “I want to retire by my 55</a:t>
            </a:r>
            <a:r>
              <a:rPr lang="en-US" baseline="30000" dirty="0">
                <a:latin typeface="+mn-lt"/>
                <a:ea typeface="ヒラギノ角ゴ Pro W3" pitchFamily="-128" charset="-128"/>
              </a:rPr>
              <a:t>th</a:t>
            </a:r>
            <a:r>
              <a:rPr lang="en-US" dirty="0">
                <a:latin typeface="+mn-lt"/>
                <a:ea typeface="ヒラギノ角ゴ Pro W3" pitchFamily="-128" charset="-128"/>
              </a:rPr>
              <a:t> birthday” is a goal that has a definite endpoint.</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An </a:t>
            </a:r>
            <a:r>
              <a:rPr lang="en-US" b="1" dirty="0">
                <a:latin typeface="+mn-lt"/>
                <a:ea typeface="ヒラギノ角ゴ Pro W3" pitchFamily="-128" charset="-128"/>
              </a:rPr>
              <a:t>attainable</a:t>
            </a:r>
            <a:r>
              <a:rPr lang="en-US" dirty="0">
                <a:latin typeface="+mn-lt"/>
                <a:ea typeface="ヒラギノ角ゴ Pro W3" pitchFamily="-128" charset="-128"/>
              </a:rPr>
              <a:t> goal is realistic and reachable. Goals can be challenging, but you should have a fair chance of achieving them. “I want to save $1 million in 5 years” is not an attainable goal for many people, but “I want to save $1 million in 30 years” may well be an attainable goal.</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A </a:t>
            </a:r>
            <a:r>
              <a:rPr lang="en-US" b="1" dirty="0">
                <a:latin typeface="+mn-lt"/>
                <a:ea typeface="ヒラギノ角ゴ Pro W3" pitchFamily="-128" charset="-128"/>
              </a:rPr>
              <a:t>relevant</a:t>
            </a:r>
            <a:r>
              <a:rPr lang="en-US" dirty="0">
                <a:latin typeface="+mn-lt"/>
                <a:ea typeface="ヒラギノ角ゴ Pro W3" pitchFamily="-128" charset="-128"/>
              </a:rPr>
              <a:t> goal is one that makes sense to you, and that reflects your specific needs and your values. Goals that are relevant are goals you will be excited about because they will be important to you. For example, “I want to save $25,000 for a down payment so I can own my own home” is an example of a goal that might be relevant.</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You must be able to set a </a:t>
            </a:r>
            <a:r>
              <a:rPr lang="en-US" b="1" dirty="0">
                <a:latin typeface="+mn-lt"/>
                <a:ea typeface="ヒラギノ角ゴ Pro W3" pitchFamily="-128" charset="-128"/>
              </a:rPr>
              <a:t>time</a:t>
            </a:r>
            <a:r>
              <a:rPr lang="en-US" dirty="0">
                <a:latin typeface="+mn-lt"/>
                <a:ea typeface="ヒラギノ角ゴ Pro W3" pitchFamily="-128" charset="-128"/>
              </a:rPr>
              <a:t> frame or deadline for reaching your goal. “I want to pay off my credit card debt by the end of next year” is a goal that has a clear deadline. </a:t>
            </a:r>
          </a:p>
          <a:p>
            <a:pPr eaLnBrk="1" hangingPunct="1"/>
            <a:endParaRPr lang="en-US" dirty="0">
              <a:latin typeface="+mn-lt"/>
            </a:endParaRPr>
          </a:p>
          <a:p>
            <a:pPr eaLnBrk="1" hangingPunct="1"/>
            <a:r>
              <a:rPr lang="en-US" dirty="0">
                <a:latin typeface="+mn-lt"/>
                <a:ea typeface="ヒラギノ角ゴ Pro W3" pitchFamily="-128" charset="-128"/>
              </a:rPr>
              <a:t>&lt;CLICK&gt; Writing down and prioritizing your goals is an essential first step towards putting a financial plan into action. </a:t>
            </a:r>
            <a:endParaRPr lang="en-US" dirty="0">
              <a:latin typeface="+mn-lt"/>
            </a:endParaRPr>
          </a:p>
        </p:txBody>
      </p:sp>
    </p:spTree>
    <p:extLst>
      <p:ext uri="{BB962C8B-B14F-4D97-AF65-F5344CB8AC3E}">
        <p14:creationId xmlns:p14="http://schemas.microsoft.com/office/powerpoint/2010/main" val="32207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The first part of putting any financial plan into action requires you to control</a:t>
            </a:r>
            <a:r>
              <a:rPr lang="en-US" baseline="0" dirty="0"/>
              <a:t> your flow of money. That’s part of what a budget is all about. A budget tracks your income and expenses, and helps you direct the flow in the way you want it to go.</a:t>
            </a:r>
          </a:p>
          <a:p>
            <a:endParaRPr lang="en-US" baseline="0" dirty="0"/>
          </a:p>
          <a:p>
            <a:r>
              <a:rPr lang="en-US" baseline="0" dirty="0"/>
              <a:t>&lt;CLICK&gt; To construct a budget, first account for all your income. This includes your paycheck, plus any income you might have from other sources such as rental income or government benefits, interest on money you have in the bank, or investment income. </a:t>
            </a:r>
          </a:p>
          <a:p>
            <a:endParaRPr lang="en-US" baseline="0" dirty="0"/>
          </a:p>
          <a:p>
            <a:r>
              <a:rPr lang="en-US" baseline="0" dirty="0"/>
              <a:t>&lt;CLICK&gt; From that, you’ll need to subtract your expenses. Expenses can be broken down into two categories. Fixed expenses are those you pretty much have to pay, such as rent or a mortgage payment, car payments and insurance, utilities, groceries, and basic clothing. Discretionary expenses are more optional items, such as eating out, entertainment, gifts, and vacations.</a:t>
            </a:r>
          </a:p>
          <a:p>
            <a:endParaRPr lang="en-US" baseline="0" dirty="0"/>
          </a:p>
          <a:p>
            <a:r>
              <a:rPr lang="en-US" baseline="0" dirty="0"/>
              <a:t>It can be difficult to get a handle on many of these numbers, especially the expense items. You may want to keep track of them for a while, either with a paper and pen or on a computer software program, to find out how much you’re spending. And remember that not all your expenses occur on a weekly or monthly basis. Some are seasonal, like holiday gift expenses or home heating costs. Others are occasional, like car repairs or getting a cavity filled. It may take several years of tracking some expenses to get a good idea of what you spend on average per month or year.</a:t>
            </a:r>
          </a:p>
          <a:p>
            <a:endParaRPr lang="en-US" baseline="0" dirty="0"/>
          </a:p>
          <a:p>
            <a:r>
              <a:rPr lang="en-US" baseline="0" dirty="0"/>
              <a:t>&lt;CLICK&gt; Now, subtract your average expenses for a given period (a month or year) from your income for the same period. Is there a positive number left over? If so, you’re “in the black” or running a surplus. A surplus can be converted into savings or an investment for the future. </a:t>
            </a:r>
          </a:p>
          <a:p>
            <a:endParaRPr lang="en-US" baseline="0" dirty="0"/>
          </a:p>
          <a:p>
            <a:r>
              <a:rPr lang="en-US" baseline="0" dirty="0"/>
              <a:t>&lt;CLICK&gt; But if you get a negative number, that’s bad; you’re “in the red” or running a deficit. You’re spending more than you’re making. The only thing that’s going to change that equation is either increasing your income (perhaps a second job) or decreasing your expenses (and it’s the discretionary expenses--the “fun stuff”--that are easiest to reduce)--or both.</a:t>
            </a:r>
          </a:p>
          <a:p>
            <a:endParaRPr lang="en-US" baseline="0" dirty="0"/>
          </a:p>
          <a:p>
            <a:r>
              <a:rPr lang="en-US" baseline="0" dirty="0"/>
              <a:t>So, let’s look on the bright side: you’re running a surplus. One of the first things you want to do with that surplus is create an emergency fund.</a:t>
            </a:r>
            <a:endParaRPr lang="en-US" dirty="0"/>
          </a:p>
        </p:txBody>
      </p:sp>
      <p:sp>
        <p:nvSpPr>
          <p:cNvPr id="4" name="Slide Number Placeholder 3"/>
          <p:cNvSpPr>
            <a:spLocks noGrp="1"/>
          </p:cNvSpPr>
          <p:nvPr>
            <p:ph type="sldNum" sz="quarter" idx="10"/>
          </p:nvPr>
        </p:nvSpPr>
        <p:spPr/>
        <p:txBody>
          <a:bodyPr/>
          <a:lstStyle/>
          <a:p>
            <a:fld id="{D695F253-D3DC-474B-A43D-FCEC7E3899CE}" type="slidenum">
              <a:rPr lang="en-US" smtClean="0"/>
              <a:pPr/>
              <a:t>5</a:t>
            </a:fld>
            <a:endParaRPr lang="en-US" dirty="0"/>
          </a:p>
        </p:txBody>
      </p:sp>
    </p:spTree>
    <p:extLst>
      <p:ext uri="{BB962C8B-B14F-4D97-AF65-F5344CB8AC3E}">
        <p14:creationId xmlns:p14="http://schemas.microsoft.com/office/powerpoint/2010/main" val="30500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295B4CB-9B46-48A5-B82A-A0CF81783FCB}" type="slidenum">
              <a:rPr lang="en-US"/>
              <a:pPr/>
              <a:t>6</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normAutofit/>
          </a:bodyPr>
          <a:lstStyle/>
          <a:p>
            <a:pPr eaLnBrk="1" hangingPunct="1">
              <a:lnSpc>
                <a:spcPct val="90000"/>
              </a:lnSpc>
            </a:pPr>
            <a:r>
              <a:rPr lang="en-US" dirty="0">
                <a:latin typeface="+mn-lt"/>
                <a:ea typeface="ヒラギノ角ゴ Pro W3" pitchFamily="-128" charset="-128"/>
              </a:rPr>
              <a:t>&lt;CLICK&gt; An emergency fund--money that’s readily available to meet unexpected expenses--is really the foundation for any successful financial plan. Without money to fall back on when an unexpected expense crops up, you may be forced to tap savings that you’ve earmarked for retirement, college, or another savings goal. But if you have an emergency fund, it will be much easier</a:t>
            </a:r>
            <a:r>
              <a:rPr lang="en-US" baseline="0" dirty="0">
                <a:latin typeface="+mn-lt"/>
                <a:ea typeface="ヒラギノ角ゴ Pro W3" pitchFamily="-128" charset="-128"/>
              </a:rPr>
              <a:t> </a:t>
            </a:r>
            <a:r>
              <a:rPr lang="en-US" dirty="0">
                <a:latin typeface="+mn-lt"/>
                <a:ea typeface="ヒラギノ角ゴ Pro W3" pitchFamily="-128" charset="-128"/>
              </a:rPr>
              <a:t>to handle a job loss, temporary disability, or other event that might prevent you from saving for the future or even tempt you to pile up debt.</a:t>
            </a:r>
          </a:p>
          <a:p>
            <a:pPr eaLnBrk="1" hangingPunct="1">
              <a:lnSpc>
                <a:spcPct val="90000"/>
              </a:lnSpc>
            </a:pPr>
            <a:endParaRPr lang="en-US" dirty="0">
              <a:latin typeface="+mn-lt"/>
            </a:endParaRPr>
          </a:p>
          <a:p>
            <a:pPr eaLnBrk="1" hangingPunct="1">
              <a:lnSpc>
                <a:spcPct val="90000"/>
              </a:lnSpc>
            </a:pPr>
            <a:r>
              <a:rPr lang="en-US" dirty="0">
                <a:latin typeface="+mn-lt"/>
                <a:ea typeface="ヒラギノ角ゴ Pro W3" pitchFamily="-128" charset="-128"/>
              </a:rPr>
              <a:t>&lt;CLICK&gt; How much should you have in your emergency fund? A popular rule of thumb is that you should have an emergency fund equal to three to six months of your living expenses. But should you save three months, four months, five months, or six months worth of your expenses? The amount you should have depends on many factors. How stable is your income? Do you work in an industry where layoffs are common, or are you in a growing field? Do you have adequate health and disability insurance? Do you have other assets that you could tap without penalty in an emergency?</a:t>
            </a:r>
          </a:p>
          <a:p>
            <a:pPr eaLnBrk="1" hangingPunct="1">
              <a:lnSpc>
                <a:spcPct val="90000"/>
              </a:lnSpc>
            </a:pPr>
            <a:endParaRPr lang="en-US" dirty="0">
              <a:latin typeface="+mn-lt"/>
            </a:endParaRPr>
          </a:p>
          <a:p>
            <a:pPr defTabSz="947133" fontAlgn="base">
              <a:lnSpc>
                <a:spcPct val="90000"/>
              </a:lnSpc>
              <a:spcBef>
                <a:spcPct val="30000"/>
              </a:spcBef>
              <a:spcAft>
                <a:spcPct val="0"/>
              </a:spcAft>
              <a:defRPr/>
            </a:pPr>
            <a:r>
              <a:rPr lang="en-US" dirty="0">
                <a:latin typeface="+mn-lt"/>
                <a:ea typeface="ヒラギノ角ゴ Pro W3" pitchFamily="-128" charset="-128"/>
              </a:rPr>
              <a:t>&lt;CLICK&gt; Where you keep your emergency fund is also important. In a jar is probably not the best idea. You’ll want to keep your money in an account where it’s readily available, but you’ll also want to receive as high a return as possible.  Rarely do you write one check equal to six months or even three months’ worth of expenses, so you may only need part of the fund in something as liquid as a savings or checking account.  The balance of the emergency fund can be held in something getting a better return, but that you can still access in a day or two.  </a:t>
            </a:r>
            <a:endParaRPr lang="en-US" dirty="0">
              <a:latin typeface="+mn-lt"/>
            </a:endParaRPr>
          </a:p>
        </p:txBody>
      </p:sp>
    </p:spTree>
    <p:extLst>
      <p:ext uri="{BB962C8B-B14F-4D97-AF65-F5344CB8AC3E}">
        <p14:creationId xmlns:p14="http://schemas.microsoft.com/office/powerpoint/2010/main" val="2761429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47133" eaLnBrk="0" fontAlgn="base" hangingPunct="0">
              <a:spcBef>
                <a:spcPct val="30000"/>
              </a:spcBef>
              <a:spcAft>
                <a:spcPct val="0"/>
              </a:spcAft>
              <a:defRPr/>
            </a:pPr>
            <a:r>
              <a:rPr lang="en-US" dirty="0">
                <a:latin typeface="+mn-lt"/>
              </a:rPr>
              <a:t>Another important part of financial planning is identifying and managing the potential risks that can impact your</a:t>
            </a:r>
            <a:r>
              <a:rPr lang="en-US" baseline="0" dirty="0">
                <a:latin typeface="+mn-lt"/>
              </a:rPr>
              <a:t> </a:t>
            </a:r>
            <a:r>
              <a:rPr lang="en-US" dirty="0">
                <a:latin typeface="+mn-lt"/>
              </a:rPr>
              <a:t>finances. The value of insurance is that </a:t>
            </a:r>
            <a:r>
              <a:rPr lang="en-US" baseline="0" dirty="0">
                <a:latin typeface="+mn-lt"/>
              </a:rPr>
              <a:t>it’s </a:t>
            </a:r>
            <a:r>
              <a:rPr lang="en-US" dirty="0">
                <a:latin typeface="+mn-lt"/>
              </a:rPr>
              <a:t>a cost-effective way to mitigate or share the frequently overwhelming costs of various risks. Let’s spend a few moments looking at the types of risk you might want to insure against:</a:t>
            </a:r>
          </a:p>
          <a:p>
            <a:pPr defTabSz="947133" eaLnBrk="0" fontAlgn="base" hangingPunct="0">
              <a:spcBef>
                <a:spcPct val="30000"/>
              </a:spcBef>
              <a:spcAft>
                <a:spcPct val="0"/>
              </a:spcAft>
              <a:defRPr/>
            </a:pPr>
            <a:endParaRPr lang="en-US" dirty="0">
              <a:latin typeface="+mn-lt"/>
            </a:endParaRPr>
          </a:p>
          <a:p>
            <a:pPr defTabSz="947133" eaLnBrk="0" fontAlgn="base" hangingPunct="0">
              <a:spcBef>
                <a:spcPct val="30000"/>
              </a:spcBef>
              <a:spcAft>
                <a:spcPct val="0"/>
              </a:spcAft>
              <a:defRPr/>
            </a:pPr>
            <a:r>
              <a:rPr lang="en-US" dirty="0">
                <a:latin typeface="+mn-lt"/>
                <a:ea typeface="ＭＳ Ｐゴシック" pitchFamily="-112" charset="-128"/>
              </a:rPr>
              <a:t>&lt;CLICK&gt; What used to be called “health insurance” has actually been replaced by health-care plans. Most plans provide basic coverage for common medical expenses, such as doctor visits, preventive care, diagnostic tests, hospital and extended care, emergency services, and prescription drugs.</a:t>
            </a:r>
          </a:p>
          <a:p>
            <a:pPr defTabSz="947133" eaLnBrk="0" fontAlgn="base" hangingPunct="0">
              <a:spcBef>
                <a:spcPct val="30000"/>
              </a:spcBef>
              <a:spcAft>
                <a:spcPct val="0"/>
              </a:spcAft>
              <a:defRPr/>
            </a:pPr>
            <a:endParaRPr lang="en-US" dirty="0">
              <a:latin typeface="+mn-lt"/>
            </a:endParaRPr>
          </a:p>
          <a:p>
            <a:pPr defTabSz="947133" eaLnBrk="0" fontAlgn="base" hangingPunct="0">
              <a:spcBef>
                <a:spcPct val="30000"/>
              </a:spcBef>
              <a:spcAft>
                <a:spcPct val="0"/>
              </a:spcAft>
              <a:defRPr/>
            </a:pPr>
            <a:r>
              <a:rPr lang="en-US" dirty="0">
                <a:latin typeface="+mn-lt"/>
                <a:ea typeface="ＭＳ Ｐゴシック" pitchFamily="-112" charset="-128"/>
              </a:rPr>
              <a:t>&lt;CLICK&gt; Auto insurance has two main components: liability insurance and insurance for property damage. Liability insurance provides compensation to persons who would be able to sue you for personal injuries, medical payments, loss of earnings, or damage to their property. Property damage insurance includes collision and comprehensive coverage, which compensate you for damage to your car caused by another auto, or by such things as fire, theft, and vandalism.</a:t>
            </a:r>
          </a:p>
          <a:p>
            <a:pPr defTabSz="947133" eaLnBrk="0" fontAlgn="base" hangingPunct="0">
              <a:spcBef>
                <a:spcPct val="30000"/>
              </a:spcBef>
              <a:spcAft>
                <a:spcPct val="0"/>
              </a:spcAft>
              <a:defRPr/>
            </a:pPr>
            <a:endParaRPr lang="en-US" dirty="0">
              <a:latin typeface="+mn-lt"/>
            </a:endParaRPr>
          </a:p>
          <a:p>
            <a:pPr>
              <a:defRPr/>
            </a:pPr>
            <a:r>
              <a:rPr lang="en-US" dirty="0">
                <a:latin typeface="+mn-lt"/>
              </a:rPr>
              <a:t>&lt;CLICK&gt; </a:t>
            </a:r>
            <a:r>
              <a:rPr lang="en-US" dirty="0">
                <a:latin typeface="+mn-lt"/>
                <a:ea typeface="ＭＳ Ｐゴシック" pitchFamily="-112" charset="-128"/>
              </a:rPr>
              <a:t>Life insurance offers income replacement to your survivors. It can provide an income-tax-free death benefit, and can be used to pay for funeral expenses and even medical expenses of a last illness. </a:t>
            </a:r>
          </a:p>
          <a:p>
            <a:pPr>
              <a:defRPr/>
            </a:pPr>
            <a:endParaRPr lang="en-US" dirty="0">
              <a:latin typeface="+mn-lt"/>
              <a:ea typeface="ＭＳ Ｐゴシック" pitchFamily="-112" charset="-128"/>
            </a:endParaRPr>
          </a:p>
          <a:p>
            <a:pPr defTabSz="947133" eaLnBrk="0" fontAlgn="base" hangingPunct="0">
              <a:spcBef>
                <a:spcPct val="30000"/>
              </a:spcBef>
              <a:spcAft>
                <a:spcPct val="0"/>
              </a:spcAft>
              <a:defRPr/>
            </a:pPr>
            <a:r>
              <a:rPr lang="en-US" dirty="0">
                <a:latin typeface="+mn-lt"/>
              </a:rPr>
              <a:t>&lt;CLICK&gt; </a:t>
            </a:r>
            <a:r>
              <a:rPr lang="en-US" dirty="0">
                <a:latin typeface="+mn-lt"/>
                <a:ea typeface="ＭＳ Ｐゴシック" pitchFamily="-112" charset="-128"/>
              </a:rPr>
              <a:t>For most of us, our most valuable asset is our home. The most common type of homeowners policy in use today covers a variety of risks that can cause damage to your home and personal property, medical payments for injuries to occupants and to persons injured by accident while in your home, and loss or theft of personal property.</a:t>
            </a:r>
          </a:p>
          <a:p>
            <a:pPr defTabSz="947133" eaLnBrk="0" fontAlgn="base" hangingPunct="0">
              <a:spcBef>
                <a:spcPct val="30000"/>
              </a:spcBef>
              <a:spcAft>
                <a:spcPct val="0"/>
              </a:spcAft>
              <a:defRPr/>
            </a:pPr>
            <a:endParaRPr lang="en-US" dirty="0">
              <a:latin typeface="+mn-lt"/>
              <a:ea typeface="ＭＳ Ｐゴシック" pitchFamily="-112" charset="-128"/>
            </a:endParaRPr>
          </a:p>
          <a:p>
            <a:pPr>
              <a:defRPr/>
            </a:pPr>
            <a:r>
              <a:rPr lang="en-US" dirty="0">
                <a:latin typeface="+mn-lt"/>
                <a:ea typeface="ＭＳ Ｐゴシック" pitchFamily="-112" charset="-128"/>
              </a:rPr>
              <a:t>&lt;CLICK&gt; Liability insurance is often your last line of defense against potentially devastating claims for things over which you may have little or no control. It’s often called umbrella insurance because it’s carried over all other liability insurance and usually adds $1 million</a:t>
            </a:r>
            <a:r>
              <a:rPr lang="en-US" baseline="0" dirty="0">
                <a:latin typeface="+mn-lt"/>
                <a:ea typeface="ＭＳ Ｐゴシック" pitchFamily="-112" charset="-128"/>
              </a:rPr>
              <a:t> </a:t>
            </a:r>
            <a:r>
              <a:rPr lang="en-US" dirty="0">
                <a:latin typeface="+mn-lt"/>
                <a:ea typeface="ＭＳ Ｐゴシック" pitchFamily="-112" charset="-128"/>
              </a:rPr>
              <a:t>or more in extra coverage to your homeowners and automobile liability policies. Coverage is provided for you, your spouse, and any relatives living in your household and insured by your primary policies.</a:t>
            </a:r>
          </a:p>
          <a:p>
            <a:pPr defTabSz="947133" eaLnBrk="0" fontAlgn="base" hangingPunct="0">
              <a:spcBef>
                <a:spcPct val="30000"/>
              </a:spcBef>
              <a:spcAft>
                <a:spcPct val="0"/>
              </a:spcAft>
              <a:defRPr/>
            </a:pPr>
            <a:endParaRPr lang="en-US" dirty="0">
              <a:latin typeface="+mn-lt"/>
              <a:ea typeface="ＭＳ Ｐゴシック" pitchFamily="-112" charset="-128"/>
            </a:endParaRPr>
          </a:p>
          <a:p>
            <a:pPr defTabSz="947133" eaLnBrk="0" fontAlgn="base" hangingPunct="0">
              <a:spcBef>
                <a:spcPct val="30000"/>
              </a:spcBef>
              <a:spcAft>
                <a:spcPct val="0"/>
              </a:spcAft>
              <a:defRPr/>
            </a:pPr>
            <a:r>
              <a:rPr lang="en-US" dirty="0">
                <a:latin typeface="+mn-lt"/>
                <a:ea typeface="ＭＳ Ｐゴシック" pitchFamily="-112" charset="-128"/>
              </a:rPr>
              <a:t>&lt;CLICK&gt; What if you couldn’t work for an extended period of time because of an injury or illness? How would you replace your earnings? Who would contribute to your retirement savings accounts or educational funds? Disability income insurance benefits can be used to preserve your independence, maintain your lifestyle, give you time to recover, provide a chance to retrain for another job if necessary, and conserve your assets and savings for you and your family.</a:t>
            </a:r>
          </a:p>
          <a:p>
            <a:pPr defTabSz="947133" eaLnBrk="0" fontAlgn="base" hangingPunct="0">
              <a:spcBef>
                <a:spcPct val="30000"/>
              </a:spcBef>
              <a:spcAft>
                <a:spcPct val="0"/>
              </a:spcAft>
              <a:defRPr/>
            </a:pPr>
            <a:endParaRPr lang="en-US" dirty="0">
              <a:latin typeface="+mn-lt"/>
              <a:ea typeface="ＭＳ Ｐゴシック" pitchFamily="-112" charset="-128"/>
            </a:endParaRPr>
          </a:p>
          <a:p>
            <a:pPr defTabSz="947133" eaLnBrk="0" fontAlgn="base" hangingPunct="0">
              <a:spcBef>
                <a:spcPct val="30000"/>
              </a:spcBef>
              <a:spcAft>
                <a:spcPct val="0"/>
              </a:spcAft>
              <a:defRPr/>
            </a:pPr>
            <a:r>
              <a:rPr lang="en-US" dirty="0">
                <a:latin typeface="+mn-lt"/>
                <a:ea typeface="ＭＳ Ｐゴシック" pitchFamily="-112" charset="-128"/>
              </a:rPr>
              <a:t>&lt;CLICK&gt; </a:t>
            </a:r>
            <a:r>
              <a:rPr lang="en-US" dirty="0">
                <a:latin typeface="+mn-lt"/>
              </a:rPr>
              <a:t>What is long-term care insurance? It’s private insurance that pays benefits if you need extended care, such as nursing home care. Like other types of insurance, long-term care insurance protects you against a specific financial risk--in this case, the chance that the need for long-term care will wipe out your life savings.</a:t>
            </a:r>
          </a:p>
          <a:p>
            <a:pPr defTabSz="947133" eaLnBrk="0" fontAlgn="base" hangingPunct="0">
              <a:spcBef>
                <a:spcPct val="30000"/>
              </a:spcBef>
              <a:spcAft>
                <a:spcPct val="0"/>
              </a:spcAft>
              <a:defRPr/>
            </a:pPr>
            <a:endParaRPr lang="en-US" dirty="0">
              <a:latin typeface="Arial" pitchFamily="34" charset="0"/>
              <a:ea typeface="ＭＳ Ｐゴシック" pitchFamily="-112" charset="-128"/>
            </a:endParaRPr>
          </a:p>
          <a:p>
            <a:pPr defTabSz="947133" eaLnBrk="0" fontAlgn="base" hangingPunct="0">
              <a:spcBef>
                <a:spcPct val="30000"/>
              </a:spcBef>
              <a:spcAft>
                <a:spcPct val="0"/>
              </a:spcAft>
              <a:defRPr/>
            </a:pPr>
            <a:endParaRPr lang="en-US" dirty="0"/>
          </a:p>
          <a:p>
            <a:pPr>
              <a:defRPr/>
            </a:pPr>
            <a:endParaRPr lang="en-US" dirty="0"/>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D695F253-D3DC-474B-A43D-FCEC7E3899CE}" type="slidenum">
              <a:rPr lang="en-US" smtClean="0"/>
              <a:pPr/>
              <a:t>7</a:t>
            </a:fld>
            <a:endParaRPr lang="en-US" dirty="0"/>
          </a:p>
        </p:txBody>
      </p:sp>
    </p:spTree>
    <p:extLst>
      <p:ext uri="{BB962C8B-B14F-4D97-AF65-F5344CB8AC3E}">
        <p14:creationId xmlns:p14="http://schemas.microsoft.com/office/powerpoint/2010/main" val="2832185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9D62260-4B9C-4D6E-A73D-EFD7AEE57B4C}" type="slidenum">
              <a:rPr lang="en-US"/>
              <a:pPr/>
              <a:t>8</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normAutofit fontScale="85000" lnSpcReduction="10000"/>
          </a:bodyPr>
          <a:lstStyle/>
          <a:p>
            <a:pPr eaLnBrk="1" hangingPunct="1"/>
            <a:r>
              <a:rPr lang="en-US" sz="1100" dirty="0"/>
              <a:t>Okay, you’ve established an emergency fund, and you’ve insured yourself against certain risks to your financial security. And to meet your normal expenses, you’ve planned a budget. But sometimes you need more funds than your budget might cover at the moment, and that’s where credit comes in.</a:t>
            </a:r>
          </a:p>
          <a:p>
            <a:pPr eaLnBrk="1" hangingPunct="1"/>
            <a:endParaRPr lang="en-US" sz="1100" dirty="0"/>
          </a:p>
          <a:p>
            <a:pPr defTabSz="947133" fontAlgn="base">
              <a:spcBef>
                <a:spcPct val="30000"/>
              </a:spcBef>
              <a:spcAft>
                <a:spcPct val="0"/>
              </a:spcAft>
              <a:defRPr/>
            </a:pPr>
            <a:r>
              <a:rPr lang="en-US" sz="1100" dirty="0">
                <a:ea typeface="ヒラギノ角ゴ Pro W3" pitchFamily="-128" charset="-128"/>
              </a:rPr>
              <a:t>A word of caution here: Don’t rely on credit to cover your normal living expenses. If you do, you could be heading down a path that may lead to financial disaster. If you’re using credit to pay for normal living expenses, it should be because it’s convenient to do so--not because you don’t have those expenses planned for in your budget.</a:t>
            </a:r>
          </a:p>
          <a:p>
            <a:pPr eaLnBrk="1" hangingPunct="1"/>
            <a:endParaRPr lang="en-US" sz="1100" dirty="0"/>
          </a:p>
          <a:p>
            <a:pPr>
              <a:lnSpc>
                <a:spcPct val="80000"/>
              </a:lnSpc>
            </a:pPr>
            <a:r>
              <a:rPr lang="en-US" sz="1100" dirty="0"/>
              <a:t>&lt;CLICK&gt; </a:t>
            </a:r>
            <a:r>
              <a:rPr lang="en-US" sz="1100" dirty="0">
                <a:ea typeface="ヒラギノ角ゴ Pro W3" pitchFamily="-128" charset="-128"/>
              </a:rPr>
              <a:t>Merriam-Webster’s dictionary defines credit as “the provision of money, goods, or services with the expectation of future payment.” When it comes to financing “big-ticket items” such as a college education, a home, or even a car, most of us will need some sort of loan. And there are many times--like shopping for Christmas or going on vacation--when it’s just more convenient to use credit (in the form of a credit card) to make purchases. </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So, how do creditors decide to grant credit? It depends on how well you meet the three Cs.</a:t>
            </a:r>
          </a:p>
          <a:p>
            <a:pPr>
              <a:lnSpc>
                <a:spcPct val="80000"/>
              </a:lnSpc>
            </a:pPr>
            <a:r>
              <a:rPr lang="en-US" sz="1100" dirty="0">
                <a:ea typeface="ヒラギノ角ゴ Pro W3" pitchFamily="-128" charset="-128"/>
              </a:rPr>
              <a:t> </a:t>
            </a:r>
          </a:p>
          <a:p>
            <a:pPr>
              <a:lnSpc>
                <a:spcPct val="80000"/>
              </a:lnSpc>
            </a:pPr>
            <a:r>
              <a:rPr lang="en-US" sz="1100" dirty="0">
                <a:ea typeface="ヒラギノ角ゴ Pro W3" pitchFamily="-128" charset="-128"/>
              </a:rPr>
              <a:t>&lt;CLICK&gt; Creditors will want to know if you have the</a:t>
            </a:r>
            <a:r>
              <a:rPr lang="en-US" sz="1100" b="1" dirty="0">
                <a:ea typeface="ヒラギノ角ゴ Pro W3" pitchFamily="-128" charset="-128"/>
              </a:rPr>
              <a:t> capacity</a:t>
            </a:r>
            <a:r>
              <a:rPr lang="en-US" sz="1100" dirty="0">
                <a:ea typeface="ヒラギノ角ゴ Pro W3" pitchFamily="-128" charset="-128"/>
              </a:rPr>
              <a:t> to repay the credit they grant you. They’ll want to know about your income and your expenses. </a:t>
            </a:r>
          </a:p>
          <a:p>
            <a:pPr>
              <a:lnSpc>
                <a:spcPct val="80000"/>
              </a:lnSpc>
            </a:pPr>
            <a:r>
              <a:rPr lang="en-US" sz="1100" dirty="0">
                <a:ea typeface="ヒラギノ角ゴ Pro W3" pitchFamily="-128" charset="-128"/>
              </a:rPr>
              <a:t> </a:t>
            </a:r>
          </a:p>
          <a:p>
            <a:pPr>
              <a:lnSpc>
                <a:spcPct val="80000"/>
              </a:lnSpc>
            </a:pPr>
            <a:r>
              <a:rPr lang="en-US" sz="1100" dirty="0">
                <a:ea typeface="ヒラギノ角ゴ Pro W3" pitchFamily="-128" charset="-128"/>
              </a:rPr>
              <a:t>&lt;CLICK&gt; Okay, once a creditor determines that you </a:t>
            </a:r>
            <a:r>
              <a:rPr lang="en-US" sz="1100" i="1" dirty="0">
                <a:ea typeface="ヒラギノ角ゴ Pro W3" pitchFamily="-128" charset="-128"/>
              </a:rPr>
              <a:t>can</a:t>
            </a:r>
            <a:r>
              <a:rPr lang="en-US" sz="1100" dirty="0">
                <a:ea typeface="ヒラギノ角ゴ Pro W3" pitchFamily="-128" charset="-128"/>
              </a:rPr>
              <a:t> repay a loan, the next question is: </a:t>
            </a:r>
            <a:r>
              <a:rPr lang="en-US" sz="1100" i="1" dirty="0">
                <a:ea typeface="ヒラギノ角ゴ Pro W3" pitchFamily="-128" charset="-128"/>
              </a:rPr>
              <a:t>Will</a:t>
            </a:r>
            <a:r>
              <a:rPr lang="en-US" sz="1100" dirty="0">
                <a:ea typeface="ヒラギノ角ゴ Pro W3" pitchFamily="-128" charset="-128"/>
              </a:rPr>
              <a:t> you? This is a matter of your credit </a:t>
            </a:r>
            <a:r>
              <a:rPr lang="en-US" sz="1100" b="1" dirty="0">
                <a:ea typeface="ヒラギノ角ゴ Pro W3" pitchFamily="-128" charset="-128"/>
              </a:rPr>
              <a:t>character</a:t>
            </a:r>
            <a:r>
              <a:rPr lang="en-US" sz="1100" dirty="0">
                <a:ea typeface="ヒラギノ角ゴ Pro W3" pitchFamily="-128" charset="-128"/>
              </a:rPr>
              <a:t>. To measure this, they’ll look at factors that measure your stability. How long have you had the same job and lived in the same place? And, if you've used credit before, they’ll also want to look at your repayment track record. Do you pay your bills on time?</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Particularly for loans of larger amounts, like a car loan or a home mortgage, a creditor might also want some </a:t>
            </a:r>
            <a:r>
              <a:rPr lang="en-US" sz="1100" b="1" dirty="0">
                <a:ea typeface="ヒラギノ角ゴ Pro W3" pitchFamily="-128" charset="-128"/>
              </a:rPr>
              <a:t>collateral</a:t>
            </a:r>
            <a:r>
              <a:rPr lang="en-US" sz="1100" dirty="0">
                <a:ea typeface="ヒラギノ角ゴ Pro W3" pitchFamily="-128" charset="-128"/>
              </a:rPr>
              <a:t>. Collateral is tangible property that secures the credit extended to buy it; if you default on repaying the loan, the creditor would be legally entitled to take possession of the property as a form of compensation. </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Creditors determine your creditworthiness primarily by examining three documents:</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The </a:t>
            </a:r>
            <a:r>
              <a:rPr lang="en-US" sz="1100" b="1" dirty="0">
                <a:ea typeface="ヒラギノ角ゴ Pro W3" pitchFamily="-128" charset="-128"/>
              </a:rPr>
              <a:t>credit application</a:t>
            </a:r>
            <a:r>
              <a:rPr lang="en-US" sz="1100" dirty="0">
                <a:ea typeface="ヒラギノ角ゴ Pro W3" pitchFamily="-128" charset="-128"/>
              </a:rPr>
              <a:t> you fill out with a potential lender will ask you for your personal information. It will also ask you about your income and its sources, and may ask about your recurring expenses and other debts.</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Your </a:t>
            </a:r>
            <a:r>
              <a:rPr lang="en-US" sz="1100" b="1" dirty="0">
                <a:ea typeface="ヒラギノ角ゴ Pro W3" pitchFamily="-128" charset="-128"/>
              </a:rPr>
              <a:t>credit report</a:t>
            </a:r>
            <a:r>
              <a:rPr lang="en-US" sz="1100" dirty="0">
                <a:ea typeface="ヒラギノ角ゴ Pro W3" pitchFamily="-128" charset="-128"/>
              </a:rPr>
              <a:t> will give a potential lender a wealth of information about your payment history, and </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your </a:t>
            </a:r>
            <a:r>
              <a:rPr lang="en-US" sz="1100" b="1" dirty="0">
                <a:ea typeface="ヒラギノ角ゴ Pro W3" pitchFamily="-128" charset="-128"/>
              </a:rPr>
              <a:t>credit score</a:t>
            </a:r>
            <a:r>
              <a:rPr lang="en-US" sz="1100" dirty="0">
                <a:ea typeface="ヒラギノ角ゴ Pro W3" pitchFamily="-128" charset="-128"/>
              </a:rPr>
              <a:t> comes from a statistical formula that analyzes the information on your credit report, compares your profile to thousands of other, similar profiles, and produces a three-digit number that predicts your level of future credit risk.</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The information gleaned from these three documents may not only determine whether you can get credit, but also what interest rate and other terms you are offered.</a:t>
            </a:r>
          </a:p>
          <a:p>
            <a:pPr>
              <a:lnSpc>
                <a:spcPct val="80000"/>
              </a:lnSpc>
            </a:pPr>
            <a:endParaRPr lang="en-US" dirty="0">
              <a:ea typeface="ヒラギノ角ゴ Pro W3" pitchFamily="-128" charset="-128"/>
            </a:endParaRPr>
          </a:p>
        </p:txBody>
      </p:sp>
    </p:spTree>
    <p:extLst>
      <p:ext uri="{BB962C8B-B14F-4D97-AF65-F5344CB8AC3E}">
        <p14:creationId xmlns:p14="http://schemas.microsoft.com/office/powerpoint/2010/main" val="103058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DB53703-D478-4C34-9EAB-6E7308A6378A}" type="slidenum">
              <a:rPr lang="en-US" smtClean="0">
                <a:ea typeface="ヒラギノ角ゴ Pro W3" pitchFamily="-128" charset="-128"/>
              </a:rPr>
              <a:pPr/>
              <a:t>9</a:t>
            </a:fld>
            <a:endParaRPr lang="en-US" dirty="0">
              <a:ea typeface="ヒラギノ角ゴ Pro W3" pitchFamily="-128"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569073" y="4400963"/>
            <a:ext cx="6177059" cy="4320704"/>
          </a:xfrm>
          <a:noFill/>
          <a:ln/>
        </p:spPr>
        <p:txBody>
          <a:bodyPr>
            <a:normAutofit lnSpcReduction="10000"/>
          </a:bodyPr>
          <a:lstStyle/>
          <a:p>
            <a:pPr>
              <a:lnSpc>
                <a:spcPct val="85000"/>
              </a:lnSpc>
            </a:pPr>
            <a:r>
              <a:rPr lang="en-US" sz="1100" dirty="0">
                <a:ea typeface="ヒラギノ角ゴ Pro W3" pitchFamily="-128" charset="-128"/>
              </a:rPr>
              <a:t>&lt;CLICK&gt; When you’re granted a loan or use a credit card, you create a debt. Some debts may be small--a minor purchase on a credit card--and may be repaid quickly. Others are large--a home mortgage or a student loan--and may take years to repay. How well or poorly you meet the repayment schedule for the debt will have an ongoing affect on your credit history and your credit score.</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&lt;CLICK&gt; Debt may be divided into two basic types: secured debt and unsecured debt. Eventually you may have some of both.</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&lt;CLICK&gt; Secured debt is debt backed up by a lien on collateral. Examples include a mortgage or home equity loan, a car loan, or a secured credit card.</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&lt;CLICK&gt; Unsecured debt does not place a lien on any real or personal property to secure it. Examples of unsecured debt are personal installment loans, student loans, and most credit card accounts.</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&lt;CLICK&gt; When you think about taking on a debt, there are several important considerations:</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&lt;CLICK&gt; The amount you borrow obviously will have a big impact on the size of your payment, no matter what term (the length of time) you have to repay it or the interest rate you’re charged. You’ll need to consider that within a review of your budget.</a:t>
            </a:r>
          </a:p>
          <a:p>
            <a:pPr>
              <a:lnSpc>
                <a:spcPct val="85000"/>
              </a:lnSpc>
            </a:pPr>
            <a:r>
              <a:rPr lang="en-US" sz="1100" dirty="0">
                <a:ea typeface="ヒラギノ角ゴ Pro W3" pitchFamily="-128" charset="-128"/>
              </a:rPr>
              <a:t> </a:t>
            </a:r>
          </a:p>
          <a:p>
            <a:pPr>
              <a:lnSpc>
                <a:spcPct val="85000"/>
              </a:lnSpc>
            </a:pPr>
            <a:r>
              <a:rPr lang="en-US" sz="1100" dirty="0">
                <a:ea typeface="ヒラギノ角ゴ Pro W3" pitchFamily="-128" charset="-128"/>
              </a:rPr>
              <a:t>&lt;CLICK&gt; When looking at an installment loan, the term of the loan is the length of time you have to repay it. Generally, larger loans have longer terms. While longer terms help make your monthly payments smaller, remember that a longer term also generally results in a higher total interest payment over the life of the loan.</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Revolving credit accounts, such as credit cards, don’t have a fixed term for repayment. Instead, a certain percentage of the current balance due is expected each month. The smaller that percentage is expected to be, the longer it can take to repay the entire balance.</a:t>
            </a:r>
          </a:p>
          <a:p>
            <a:pPr>
              <a:lnSpc>
                <a:spcPct val="85000"/>
              </a:lnSpc>
            </a:pPr>
            <a:r>
              <a:rPr lang="en-US" sz="1100" dirty="0">
                <a:ea typeface="ヒラギノ角ゴ Pro W3" pitchFamily="-128" charset="-128"/>
              </a:rPr>
              <a:t> </a:t>
            </a:r>
          </a:p>
          <a:p>
            <a:pPr>
              <a:lnSpc>
                <a:spcPct val="85000"/>
              </a:lnSpc>
            </a:pPr>
            <a:r>
              <a:rPr lang="en-US" sz="1100" dirty="0">
                <a:ea typeface="ヒラギノ角ゴ Pro W3" pitchFamily="-128" charset="-128"/>
              </a:rPr>
              <a:t>&lt;CLICK&gt; The interest rate you’re charged on a debt also affects the total interest you’ll pay on the loan. The higher the rate, the greater the interest charge will be.</a:t>
            </a:r>
          </a:p>
        </p:txBody>
      </p:sp>
    </p:spTree>
    <p:extLst>
      <p:ext uri="{BB962C8B-B14F-4D97-AF65-F5344CB8AC3E}">
        <p14:creationId xmlns:p14="http://schemas.microsoft.com/office/powerpoint/2010/main" val="213785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352" y="530352"/>
            <a:ext cx="7666880" cy="685800"/>
          </a:xfrm>
        </p:spPr>
        <p:txBody>
          <a:bodyPr/>
          <a:lstStyle/>
          <a:p>
            <a:r>
              <a:rPr lang="en-US" dirty="0"/>
              <a:t>Click to edit Master title style</a:t>
            </a:r>
          </a:p>
        </p:txBody>
      </p:sp>
      <p:sp>
        <p:nvSpPr>
          <p:cNvPr id="3" name="Subtitle 2"/>
          <p:cNvSpPr>
            <a:spLocks noGrp="1"/>
          </p:cNvSpPr>
          <p:nvPr>
            <p:ph type="subTitle" idx="1"/>
          </p:nvPr>
        </p:nvSpPr>
        <p:spPr>
          <a:xfrm>
            <a:off x="0" y="2171700"/>
            <a:ext cx="9144000" cy="1752600"/>
          </a:xfrm>
        </p:spPr>
        <p:txBody>
          <a:bodyPr>
            <a:normAutofit/>
          </a:bodyPr>
          <a:lstStyle>
            <a:lvl1pPr marL="0" indent="0" algn="ctr">
              <a:buNone/>
              <a:defRPr sz="2400">
                <a:solidFill>
                  <a:srgbClr val="5D5D5D"/>
                </a:solidFill>
                <a:latin typeface="Calibri" panose="020F050202020403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8168586" cy="594441"/>
          </a:xfrm>
        </p:spPr>
        <p:txBody>
          <a:bodyPr/>
          <a:lstStyle/>
          <a:p>
            <a:r>
              <a:rPr lang="en-US" dirty="0"/>
              <a:t>Click to edit Master title style</a:t>
            </a:r>
          </a:p>
        </p:txBody>
      </p:sp>
      <p:sp>
        <p:nvSpPr>
          <p:cNvPr id="3" name="Content Placeholder 2"/>
          <p:cNvSpPr>
            <a:spLocks noGrp="1"/>
          </p:cNvSpPr>
          <p:nvPr>
            <p:ph idx="1"/>
          </p:nvPr>
        </p:nvSpPr>
        <p:spPr>
          <a:xfrm>
            <a:off x="530352" y="1828800"/>
            <a:ext cx="5923370" cy="3282669"/>
          </a:xfrm>
        </p:spPr>
        <p:txBody>
          <a:bodyPr>
            <a:noAutofit/>
          </a:bodyPr>
          <a:lstStyle>
            <a:lvl1pPr marL="342900" indent="-342900">
              <a:buClr>
                <a:srgbClr val="5D5D5D"/>
              </a:buClr>
              <a:buSzPct val="50000"/>
              <a:buFont typeface="Wingdings" panose="05000000000000000000" pitchFamily="2" charset="2"/>
              <a:buChar char="l"/>
              <a:defRPr sz="2600">
                <a:solidFill>
                  <a:srgbClr val="5D5D5D"/>
                </a:solidFill>
                <a:latin typeface="Calibri" panose="020F0502020204030204" pitchFamily="34" charset="0"/>
              </a:defRPr>
            </a:lvl1pPr>
            <a:lvl2pPr marL="742950" indent="-285750">
              <a:buClr>
                <a:srgbClr val="5D5D5D"/>
              </a:buClr>
              <a:buSzPct val="50000"/>
              <a:buFont typeface="Wingdings" panose="05000000000000000000" pitchFamily="2" charset="2"/>
              <a:buChar char="l"/>
              <a:defRPr sz="2600">
                <a:solidFill>
                  <a:srgbClr val="5D5D5D"/>
                </a:solidFill>
                <a:latin typeface="Calibri" panose="020F0502020204030204" pitchFamily="34" charset="0"/>
              </a:defRPr>
            </a:lvl2pPr>
            <a:lvl3pPr marL="1143000" indent="-228600">
              <a:buClr>
                <a:srgbClr val="5D5D5D"/>
              </a:buClr>
              <a:buSzPct val="50000"/>
              <a:buFont typeface="Wingdings" panose="05000000000000000000" pitchFamily="2" charset="2"/>
              <a:buChar char="l"/>
              <a:defRPr sz="2600">
                <a:solidFill>
                  <a:srgbClr val="5D5D5D"/>
                </a:solidFill>
                <a:latin typeface="Calibri" panose="020F0502020204030204" pitchFamily="34" charset="0"/>
              </a:defRPr>
            </a:lvl3pPr>
            <a:lvl4pPr marL="1600200" indent="-228600">
              <a:buClr>
                <a:srgbClr val="5D5D5D"/>
              </a:buClr>
              <a:buSzPct val="50000"/>
              <a:buFont typeface="Wingdings" panose="05000000000000000000" pitchFamily="2" charset="2"/>
              <a:buChar char="l"/>
              <a:defRPr sz="2600">
                <a:solidFill>
                  <a:srgbClr val="5D5D5D"/>
                </a:solidFill>
                <a:latin typeface="Calibri" panose="020F0502020204030204" pitchFamily="34" charset="0"/>
              </a:defRPr>
            </a:lvl4pPr>
            <a:lvl5pPr marL="2057400" indent="-228600">
              <a:buClr>
                <a:srgbClr val="5D5D5D"/>
              </a:buClr>
              <a:buSzPct val="50000"/>
              <a:buFont typeface="Wingdings" panose="05000000000000000000" pitchFamily="2" charset="2"/>
              <a:buChar char="l"/>
              <a:defRPr sz="2600">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9144000" cy="578257"/>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342900" indent="-342900">
              <a:buClr>
                <a:srgbClr val="5D5D5D"/>
              </a:buClr>
              <a:buSzPct val="50000"/>
              <a:buFont typeface="Wingdings" panose="05000000000000000000" pitchFamily="2" charset="2"/>
              <a:buChar char="l"/>
              <a:defRPr sz="2800">
                <a:solidFill>
                  <a:srgbClr val="5D5D5D"/>
                </a:solidFill>
                <a:latin typeface="Calibri" panose="020F0502020204030204" pitchFamily="34" charset="0"/>
              </a:defRPr>
            </a:lvl1pPr>
            <a:lvl2pPr marL="742950" indent="-285750">
              <a:buClr>
                <a:srgbClr val="5D5D5D"/>
              </a:buClr>
              <a:buSzPct val="50000"/>
              <a:buFont typeface="Wingdings" panose="05000000000000000000" pitchFamily="2" charset="2"/>
              <a:buChar char="l"/>
              <a:defRPr sz="2400">
                <a:solidFill>
                  <a:srgbClr val="5D5D5D"/>
                </a:solidFill>
                <a:latin typeface="Calibri" panose="020F0502020204030204" pitchFamily="34" charset="0"/>
              </a:defRPr>
            </a:lvl2pPr>
            <a:lvl3pPr marL="1143000" indent="-228600">
              <a:buClr>
                <a:srgbClr val="5D5D5D"/>
              </a:buClr>
              <a:buSzPct val="50000"/>
              <a:buFont typeface="Wingdings" panose="05000000000000000000" pitchFamily="2" charset="2"/>
              <a:buChar char="l"/>
              <a:defRPr sz="2000">
                <a:solidFill>
                  <a:srgbClr val="5D5D5D"/>
                </a:solidFill>
                <a:latin typeface="Calibri" panose="020F0502020204030204" pitchFamily="34" charset="0"/>
              </a:defRPr>
            </a:lvl3pPr>
            <a:lvl4pPr marL="1600200" indent="-228600">
              <a:buClr>
                <a:srgbClr val="5D5D5D"/>
              </a:buClr>
              <a:buSzPct val="50000"/>
              <a:buFont typeface="Wingdings" panose="05000000000000000000" pitchFamily="2" charset="2"/>
              <a:buChar char="l"/>
              <a:defRPr sz="1800">
                <a:solidFill>
                  <a:srgbClr val="5D5D5D"/>
                </a:solidFill>
                <a:latin typeface="Calibri" panose="020F0502020204030204" pitchFamily="34" charset="0"/>
              </a:defRPr>
            </a:lvl4pPr>
            <a:lvl5pPr marL="2057400" indent="-228600">
              <a:buClr>
                <a:srgbClr val="5D5D5D"/>
              </a:buClr>
              <a:buSzPct val="50000"/>
              <a:buFont typeface="Wingdings" panose="05000000000000000000" pitchFamily="2" charset="2"/>
              <a:buChar char="l"/>
              <a:defRPr sz="1800">
                <a:solidFill>
                  <a:srgbClr val="5D5D5D"/>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342900" indent="-342900">
              <a:buClr>
                <a:srgbClr val="5D5D5D"/>
              </a:buClr>
              <a:buSzPct val="50000"/>
              <a:buFont typeface="Wingdings" panose="05000000000000000000" pitchFamily="2" charset="2"/>
              <a:buChar char="l"/>
              <a:defRPr sz="2800">
                <a:solidFill>
                  <a:srgbClr val="5D5D5D"/>
                </a:solidFill>
                <a:latin typeface="Calibri" panose="020F0502020204030204" pitchFamily="34" charset="0"/>
              </a:defRPr>
            </a:lvl1pPr>
            <a:lvl2pPr marL="742950" indent="-285750">
              <a:buClr>
                <a:srgbClr val="5D5D5D"/>
              </a:buClr>
              <a:buSzPct val="50000"/>
              <a:buFont typeface="Wingdings" panose="05000000000000000000" pitchFamily="2" charset="2"/>
              <a:buChar char="l"/>
              <a:defRPr sz="2400">
                <a:solidFill>
                  <a:srgbClr val="5D5D5D"/>
                </a:solidFill>
                <a:latin typeface="Calibri" panose="020F0502020204030204" pitchFamily="34" charset="0"/>
              </a:defRPr>
            </a:lvl2pPr>
            <a:lvl3pPr marL="1143000" indent="-228600">
              <a:buClr>
                <a:srgbClr val="5D5D5D"/>
              </a:buClr>
              <a:buSzPct val="50000"/>
              <a:buFont typeface="Wingdings" panose="05000000000000000000" pitchFamily="2" charset="2"/>
              <a:buChar char="l"/>
              <a:defRPr sz="2000">
                <a:solidFill>
                  <a:srgbClr val="5D5D5D"/>
                </a:solidFill>
                <a:latin typeface="Calibri" panose="020F0502020204030204" pitchFamily="34" charset="0"/>
              </a:defRPr>
            </a:lvl3pPr>
            <a:lvl4pPr marL="1600200" indent="-228600">
              <a:buClr>
                <a:srgbClr val="5D5D5D"/>
              </a:buClr>
              <a:buSzPct val="50000"/>
              <a:buFont typeface="Wingdings" panose="05000000000000000000" pitchFamily="2" charset="2"/>
              <a:buChar char="l"/>
              <a:defRPr sz="1800">
                <a:solidFill>
                  <a:srgbClr val="5D5D5D"/>
                </a:solidFill>
                <a:latin typeface="Calibri" panose="020F0502020204030204" pitchFamily="34" charset="0"/>
              </a:defRPr>
            </a:lvl4pPr>
            <a:lvl5pPr marL="2057400" indent="-228600">
              <a:buClr>
                <a:srgbClr val="5D5D5D"/>
              </a:buClr>
              <a:buSzPct val="50000"/>
              <a:buFont typeface="Wingdings" panose="05000000000000000000" pitchFamily="2" charset="2"/>
              <a:buChar char="l"/>
              <a:defRPr sz="1800">
                <a:solidFill>
                  <a:srgbClr val="5D5D5D"/>
                </a:solidFill>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sp>
        <p:nvSpPr>
          <p:cNvPr id="3" name="Title 1"/>
          <p:cNvSpPr>
            <a:spLocks noGrp="1"/>
          </p:cNvSpPr>
          <p:nvPr>
            <p:ph type="title"/>
          </p:nvPr>
        </p:nvSpPr>
        <p:spPr>
          <a:xfrm>
            <a:off x="546100"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282575" indent="-282575">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916174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C9C87B-AFBD-4FE1-BBEE-B2FCB529AEC9}"/>
              </a:ext>
            </a:extLst>
          </p:cNvPr>
          <p:cNvPicPr>
            <a:picLocks noChangeAspect="1"/>
          </p:cNvPicPr>
          <p:nvPr userDrawn="1"/>
        </p:nvPicPr>
        <p:blipFill>
          <a:blip r:embed="rId7"/>
          <a:stretch>
            <a:fillRect/>
          </a:stretch>
        </p:blipFill>
        <p:spPr>
          <a:xfrm>
            <a:off x="0" y="0"/>
            <a:ext cx="9144000" cy="6858000"/>
          </a:xfrm>
          <a:prstGeom prst="rect">
            <a:avLst/>
          </a:prstGeom>
        </p:spPr>
      </p:pic>
      <p:sp>
        <p:nvSpPr>
          <p:cNvPr id="2" name="Title Placeholder 1"/>
          <p:cNvSpPr>
            <a:spLocks noGrp="1"/>
          </p:cNvSpPr>
          <p:nvPr>
            <p:ph type="title"/>
          </p:nvPr>
        </p:nvSpPr>
        <p:spPr>
          <a:xfrm>
            <a:off x="530352" y="530352"/>
            <a:ext cx="8039113" cy="60253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5939554" cy="314510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A49576-6552-40BC-9D08-EEBC674BBF3A}"/>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0000" t="44526"/>
          <a:stretch/>
        </p:blipFill>
        <p:spPr>
          <a:xfrm>
            <a:off x="2534479" y="2814730"/>
            <a:ext cx="3772652" cy="3140656"/>
          </a:xfrm>
          <a:prstGeom prst="rect">
            <a:avLst/>
          </a:prstGeom>
          <a:effectLst>
            <a:softEdge rad="609600"/>
          </a:effectLst>
        </p:spPr>
      </p:pic>
      <p:sp>
        <p:nvSpPr>
          <p:cNvPr id="22" name="Title 1"/>
          <p:cNvSpPr txBox="1">
            <a:spLocks/>
          </p:cNvSpPr>
          <p:nvPr/>
        </p:nvSpPr>
        <p:spPr>
          <a:xfrm>
            <a:off x="403998" y="1021495"/>
            <a:ext cx="6639375" cy="77174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5000" b="1" dirty="0">
                <a:solidFill>
                  <a:schemeClr val="accent6">
                    <a:lumMod val="75000"/>
                  </a:schemeClr>
                </a:solidFill>
              </a:rPr>
              <a:t>Financial Planning  Basics</a:t>
            </a:r>
          </a:p>
        </p:txBody>
      </p:sp>
      <p:sp>
        <p:nvSpPr>
          <p:cNvPr id="30" name="Subtitle 2"/>
          <p:cNvSpPr txBox="1">
            <a:spLocks/>
          </p:cNvSpPr>
          <p:nvPr/>
        </p:nvSpPr>
        <p:spPr>
          <a:xfrm>
            <a:off x="403998" y="2159414"/>
            <a:ext cx="3772651" cy="898352"/>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An Overview of the </a:t>
            </a:r>
            <a:br>
              <a:rPr lang="en-US" sz="2600" dirty="0">
                <a:solidFill>
                  <a:srgbClr val="5D5D5D"/>
                </a:solidFill>
              </a:rPr>
            </a:br>
            <a:r>
              <a:rPr lang="en-US" sz="2600" dirty="0">
                <a:solidFill>
                  <a:srgbClr val="5D5D5D"/>
                </a:solidFill>
              </a:rPr>
              <a:t>Financial Planning Process</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1607418" y="530352"/>
            <a:ext cx="7091519" cy="594441"/>
          </a:xfrm>
          <a:prstGeom prst="rect">
            <a:avLst/>
          </a:prstGeom>
        </p:spPr>
        <p:txBody>
          <a:bodyPr/>
          <a:lstStyle/>
          <a:p>
            <a:r>
              <a:rPr lang="en-US" b="1" dirty="0">
                <a:solidFill>
                  <a:schemeClr val="accent6">
                    <a:lumMod val="75000"/>
                  </a:schemeClr>
                </a:solidFill>
              </a:rPr>
              <a:t>Investing</a:t>
            </a:r>
          </a:p>
        </p:txBody>
      </p:sp>
      <p:grpSp>
        <p:nvGrpSpPr>
          <p:cNvPr id="4" name="Group 3"/>
          <p:cNvGrpSpPr/>
          <p:nvPr/>
        </p:nvGrpSpPr>
        <p:grpSpPr>
          <a:xfrm>
            <a:off x="1870103" y="1681349"/>
            <a:ext cx="1954616" cy="1747651"/>
            <a:chOff x="715071" y="1799995"/>
            <a:chExt cx="1954616" cy="1747651"/>
          </a:xfrm>
        </p:grpSpPr>
        <p:sp>
          <p:nvSpPr>
            <p:cNvPr id="8" name="TextBox 7"/>
            <p:cNvSpPr txBox="1"/>
            <p:nvPr/>
          </p:nvSpPr>
          <p:spPr>
            <a:xfrm>
              <a:off x="918492" y="3147536"/>
              <a:ext cx="1524000" cy="400110"/>
            </a:xfrm>
            <a:prstGeom prst="rect">
              <a:avLst/>
            </a:prstGeom>
            <a:noFill/>
          </p:spPr>
          <p:txBody>
            <a:bodyPr wrap="square" rtlCol="0">
              <a:spAutoFit/>
            </a:bodyPr>
            <a:lstStyle/>
            <a:p>
              <a:r>
                <a:rPr lang="en-US" sz="2000" b="1" dirty="0">
                  <a:solidFill>
                    <a:srgbClr val="5D5D5D"/>
                  </a:solidFill>
                </a:rPr>
                <a:t>Speculating?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71" y="1799995"/>
              <a:ext cx="1954616" cy="1425343"/>
            </a:xfrm>
            <a:prstGeom prst="rect">
              <a:avLst/>
            </a:prstGeom>
          </p:spPr>
        </p:pic>
      </p:grpSp>
      <p:grpSp>
        <p:nvGrpSpPr>
          <p:cNvPr id="5" name="Group 4"/>
          <p:cNvGrpSpPr/>
          <p:nvPr/>
        </p:nvGrpSpPr>
        <p:grpSpPr>
          <a:xfrm>
            <a:off x="1937009" y="3691730"/>
            <a:ext cx="1865046" cy="1716751"/>
            <a:chOff x="781977" y="3810376"/>
            <a:chExt cx="1865046" cy="1716751"/>
          </a:xfrm>
        </p:grpSpPr>
        <p:sp>
          <p:nvSpPr>
            <p:cNvPr id="9" name="TextBox 8"/>
            <p:cNvSpPr txBox="1"/>
            <p:nvPr/>
          </p:nvSpPr>
          <p:spPr>
            <a:xfrm>
              <a:off x="1164747" y="5127017"/>
              <a:ext cx="1143000" cy="400110"/>
            </a:xfrm>
            <a:prstGeom prst="rect">
              <a:avLst/>
            </a:prstGeom>
            <a:noFill/>
          </p:spPr>
          <p:txBody>
            <a:bodyPr wrap="square" rtlCol="0">
              <a:spAutoFit/>
            </a:bodyPr>
            <a:lstStyle/>
            <a:p>
              <a:r>
                <a:rPr lang="en-US" sz="2000" b="1" dirty="0">
                  <a:solidFill>
                    <a:srgbClr val="5D5D5D"/>
                  </a:solidFill>
                </a:rPr>
                <a:t>Saving?</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77" y="3810376"/>
              <a:ext cx="1865046" cy="1383547"/>
            </a:xfrm>
            <a:prstGeom prst="rect">
              <a:avLst/>
            </a:prstGeom>
          </p:spPr>
        </p:pic>
      </p:grpSp>
      <p:cxnSp>
        <p:nvCxnSpPr>
          <p:cNvPr id="7" name="Straight Arrow Connector 6"/>
          <p:cNvCxnSpPr/>
          <p:nvPr/>
        </p:nvCxnSpPr>
        <p:spPr>
          <a:xfrm>
            <a:off x="3940007" y="2466911"/>
            <a:ext cx="1407830" cy="0"/>
          </a:xfrm>
          <a:prstGeom prst="straightConnector1">
            <a:avLst/>
          </a:prstGeom>
          <a:ln w="76200">
            <a:solidFill>
              <a:schemeClr val="accent6">
                <a:lumMod val="60000"/>
                <a:lumOff val="4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940007" y="4248398"/>
            <a:ext cx="1407830" cy="0"/>
          </a:xfrm>
          <a:prstGeom prst="straightConnector1">
            <a:avLst/>
          </a:prstGeom>
          <a:ln w="76200">
            <a:solidFill>
              <a:schemeClr val="accent6">
                <a:lumMod val="60000"/>
                <a:lumOff val="4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600919" y="2204154"/>
            <a:ext cx="3373810" cy="2585323"/>
          </a:xfrm>
          <a:prstGeom prst="rect">
            <a:avLst/>
          </a:prstGeom>
          <a:noFill/>
        </p:spPr>
        <p:txBody>
          <a:bodyPr wrap="square" rtlCol="0">
            <a:spAutoFit/>
          </a:bodyPr>
          <a:lstStyle/>
          <a:p>
            <a:pPr lvl="0"/>
            <a:r>
              <a:rPr lang="en-US" sz="2400" b="1" dirty="0">
                <a:solidFill>
                  <a:srgbClr val="5D5D5D"/>
                </a:solidFill>
                <a:latin typeface="Calibri" panose="020F0502020204030204" pitchFamily="34" charset="0"/>
                <a:cs typeface="Arial"/>
              </a:rPr>
              <a:t>Investing</a:t>
            </a:r>
            <a:r>
              <a:rPr lang="en-US" sz="2400" dirty="0">
                <a:solidFill>
                  <a:srgbClr val="5D5D5D"/>
                </a:solidFill>
                <a:latin typeface="Calibri" panose="020F0502020204030204" pitchFamily="34" charset="0"/>
                <a:cs typeface="Arial"/>
              </a:rPr>
              <a:t>--A carefully planned and prepared approach to managing money, with the goal of accumulating the funds </a:t>
            </a:r>
            <a:br>
              <a:rPr lang="en-US" sz="2400" dirty="0">
                <a:solidFill>
                  <a:srgbClr val="5D5D5D"/>
                </a:solidFill>
                <a:latin typeface="Calibri" panose="020F0502020204030204" pitchFamily="34" charset="0"/>
                <a:cs typeface="Arial"/>
              </a:rPr>
            </a:br>
            <a:r>
              <a:rPr lang="en-US" sz="2400" dirty="0">
                <a:solidFill>
                  <a:srgbClr val="5D5D5D"/>
                </a:solidFill>
                <a:latin typeface="Calibri" panose="020F0502020204030204" pitchFamily="34" charset="0"/>
                <a:cs typeface="Arial"/>
              </a:rPr>
              <a:t>you need</a:t>
            </a:r>
            <a:endParaRPr lang="en-US" sz="2400" dirty="0">
              <a:solidFill>
                <a:srgbClr val="5D5D5D"/>
              </a:solidFill>
              <a:latin typeface="Calibri" panose="020F0502020204030204" pitchFamily="34" charset="0"/>
            </a:endParaRP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708" y="1838424"/>
            <a:ext cx="5542291" cy="4140509"/>
          </a:xfrm>
          <a:prstGeom prst="rect">
            <a:avLst/>
          </a:prstGeom>
        </p:spPr>
      </p:pic>
      <p:sp>
        <p:nvSpPr>
          <p:cNvPr id="6" name="Title 5"/>
          <p:cNvSpPr>
            <a:spLocks noGrp="1"/>
          </p:cNvSpPr>
          <p:nvPr>
            <p:ph type="title"/>
          </p:nvPr>
        </p:nvSpPr>
        <p:spPr>
          <a:xfrm>
            <a:off x="1549666" y="530352"/>
            <a:ext cx="7149271" cy="594441"/>
          </a:xfrm>
        </p:spPr>
        <p:txBody>
          <a:bodyPr/>
          <a:lstStyle/>
          <a:p>
            <a:r>
              <a:rPr lang="en-US" b="1" dirty="0">
                <a:solidFill>
                  <a:schemeClr val="accent6">
                    <a:lumMod val="75000"/>
                  </a:schemeClr>
                </a:solidFill>
              </a:rPr>
              <a:t>Risk Tolerance</a:t>
            </a:r>
          </a:p>
        </p:txBody>
      </p:sp>
      <p:sp>
        <p:nvSpPr>
          <p:cNvPr id="10" name="Content Placeholder 9"/>
          <p:cNvSpPr>
            <a:spLocks noGrp="1"/>
          </p:cNvSpPr>
          <p:nvPr>
            <p:ph idx="1"/>
          </p:nvPr>
        </p:nvSpPr>
        <p:spPr>
          <a:xfrm>
            <a:off x="1608897" y="1588168"/>
            <a:ext cx="5926205" cy="3847171"/>
          </a:xfrm>
        </p:spPr>
        <p:txBody>
          <a:bodyPr/>
          <a:lstStyle/>
          <a:p>
            <a:pPr marL="290513" indent="-290513">
              <a:lnSpc>
                <a:spcPct val="90000"/>
              </a:lnSpc>
            </a:pPr>
            <a:r>
              <a:rPr lang="en-US" sz="2800" dirty="0"/>
              <a:t>Understand risk-reward tradeoff</a:t>
            </a:r>
          </a:p>
          <a:p>
            <a:pPr marL="290513" indent="-290513">
              <a:lnSpc>
                <a:spcPct val="90000"/>
              </a:lnSpc>
            </a:pPr>
            <a:r>
              <a:rPr lang="en-US" sz="2800" dirty="0"/>
              <a:t>Personal tolerance for risk</a:t>
            </a:r>
          </a:p>
          <a:p>
            <a:pPr marL="290513" indent="-290513">
              <a:lnSpc>
                <a:spcPct val="90000"/>
              </a:lnSpc>
            </a:pPr>
            <a:r>
              <a:rPr lang="en-US" sz="2800" dirty="0"/>
              <a:t>Ability of investment plan </a:t>
            </a:r>
            <a:br>
              <a:rPr lang="en-US" sz="2800" dirty="0"/>
            </a:br>
            <a:r>
              <a:rPr lang="en-US" sz="2800" dirty="0"/>
              <a:t>to deal </a:t>
            </a:r>
            <a:r>
              <a:rPr lang="en-US" dirty="0"/>
              <a:t>with potential loss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ssolv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36700" y="530352"/>
            <a:ext cx="7162238" cy="594441"/>
          </a:xfrm>
        </p:spPr>
        <p:txBody>
          <a:bodyPr/>
          <a:lstStyle/>
          <a:p>
            <a:r>
              <a:rPr lang="en-US" b="1" dirty="0">
                <a:solidFill>
                  <a:schemeClr val="accent6">
                    <a:lumMod val="75000"/>
                  </a:schemeClr>
                </a:solidFill>
              </a:rPr>
              <a:t>Growth, Income, and Stability</a:t>
            </a:r>
          </a:p>
        </p:txBody>
      </p:sp>
      <p:sp>
        <p:nvSpPr>
          <p:cNvPr id="15" name="Content Placeholder 14"/>
          <p:cNvSpPr>
            <a:spLocks noGrp="1"/>
          </p:cNvSpPr>
          <p:nvPr>
            <p:ph idx="1"/>
          </p:nvPr>
        </p:nvSpPr>
        <p:spPr>
          <a:xfrm>
            <a:off x="1614519" y="1791446"/>
            <a:ext cx="3757563" cy="4114800"/>
          </a:xfrm>
        </p:spPr>
        <p:txBody>
          <a:bodyPr>
            <a:normAutofit/>
          </a:bodyPr>
          <a:lstStyle/>
          <a:p>
            <a:pPr marL="230188" indent="-230188" eaLnBrk="1" hangingPunct="1">
              <a:defRPr/>
            </a:pPr>
            <a:r>
              <a:rPr lang="en-US" sz="2400" dirty="0"/>
              <a:t>Growth: Increase in market value</a:t>
            </a:r>
          </a:p>
          <a:p>
            <a:pPr marL="230188" indent="-230188" eaLnBrk="1" hangingPunct="1">
              <a:defRPr/>
            </a:pPr>
            <a:r>
              <a:rPr lang="en-US" sz="2400" dirty="0"/>
              <a:t>Income: Payments of interest or dividends</a:t>
            </a:r>
          </a:p>
          <a:p>
            <a:pPr marL="230188" indent="-230188" eaLnBrk="1" hangingPunct="1">
              <a:lnSpc>
                <a:spcPct val="110000"/>
              </a:lnSpc>
              <a:spcBef>
                <a:spcPts val="1200"/>
              </a:spcBef>
              <a:defRPr/>
            </a:pPr>
            <a:r>
              <a:rPr lang="en-US" sz="2400" dirty="0"/>
              <a:t>Stability: Protection of original investment</a:t>
            </a:r>
            <a:br>
              <a:rPr lang="en-US" sz="2000" dirty="0"/>
            </a:br>
            <a:endParaRPr lang="en-US" sz="2000" dirty="0"/>
          </a:p>
          <a:p>
            <a:pPr marL="0" indent="0">
              <a:buNone/>
              <a:defRPr/>
            </a:pPr>
            <a:r>
              <a:rPr lang="en-US" sz="2000" i="1" dirty="0"/>
              <a:t>Increased emphasis on one area may reduce emphasis on others</a:t>
            </a:r>
          </a:p>
          <a:p>
            <a:pPr>
              <a:buClr>
                <a:schemeClr val="accent1"/>
              </a:buClr>
              <a:buFont typeface="Wingdings" charset="2"/>
              <a:buChar char="§"/>
              <a:defRPr/>
            </a:pPr>
            <a:endParaRPr lang="en-US" sz="2000" dirty="0"/>
          </a:p>
        </p:txBody>
      </p:sp>
      <p:grpSp>
        <p:nvGrpSpPr>
          <p:cNvPr id="2" name="Group 1">
            <a:extLst>
              <a:ext uri="{FF2B5EF4-FFF2-40B4-BE49-F238E27FC236}">
                <a16:creationId xmlns:a16="http://schemas.microsoft.com/office/drawing/2014/main" id="{45A70BA6-769F-4F5B-8DFA-24F22DF34D61}"/>
              </a:ext>
            </a:extLst>
          </p:cNvPr>
          <p:cNvGrpSpPr/>
          <p:nvPr/>
        </p:nvGrpSpPr>
        <p:grpSpPr>
          <a:xfrm>
            <a:off x="5117819" y="2130538"/>
            <a:ext cx="3757563" cy="2596923"/>
            <a:chOff x="4394200" y="2222500"/>
            <a:chExt cx="4559300" cy="2761488"/>
          </a:xfrm>
        </p:grpSpPr>
        <p:graphicFrame>
          <p:nvGraphicFramePr>
            <p:cNvPr id="8" name="Diagram 7"/>
            <p:cNvGraphicFramePr/>
            <p:nvPr>
              <p:extLst>
                <p:ext uri="{D42A27DB-BD31-4B8C-83A1-F6EECF244321}">
                  <p14:modId xmlns:p14="http://schemas.microsoft.com/office/powerpoint/2010/main" val="1051953110"/>
                </p:ext>
              </p:extLst>
            </p:nvPr>
          </p:nvGraphicFramePr>
          <p:xfrm>
            <a:off x="5829300" y="2222500"/>
            <a:ext cx="1764792" cy="93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a:graphicFrameLocks/>
            </p:cNvGraphicFramePr>
            <p:nvPr>
              <p:extLst>
                <p:ext uri="{D42A27DB-BD31-4B8C-83A1-F6EECF244321}">
                  <p14:modId xmlns:p14="http://schemas.microsoft.com/office/powerpoint/2010/main" val="3689413826"/>
                </p:ext>
              </p:extLst>
            </p:nvPr>
          </p:nvGraphicFramePr>
          <p:xfrm>
            <a:off x="4394200" y="4051300"/>
            <a:ext cx="1765300" cy="927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a:graphicFrameLocks/>
            </p:cNvGraphicFramePr>
            <p:nvPr>
              <p:extLst>
                <p:ext uri="{D42A27DB-BD31-4B8C-83A1-F6EECF244321}">
                  <p14:modId xmlns:p14="http://schemas.microsoft.com/office/powerpoint/2010/main" val="278907961"/>
                </p:ext>
              </p:extLst>
            </p:nvPr>
          </p:nvGraphicFramePr>
          <p:xfrm>
            <a:off x="7188200" y="4051300"/>
            <a:ext cx="1765300" cy="93268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Left-Right Arrow 10"/>
            <p:cNvSpPr/>
            <p:nvPr/>
          </p:nvSpPr>
          <p:spPr>
            <a:xfrm>
              <a:off x="6184900" y="4343400"/>
              <a:ext cx="927100" cy="210312"/>
            </a:xfrm>
            <a:prstGeom prst="leftRightArrow">
              <a:avLst/>
            </a:prstGeom>
            <a:solidFill>
              <a:schemeClr val="tx2">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 name="Left-Right Arrow 11"/>
            <p:cNvSpPr/>
            <p:nvPr/>
          </p:nvSpPr>
          <p:spPr>
            <a:xfrm rot="18480923">
              <a:off x="5171512" y="3503058"/>
              <a:ext cx="927100" cy="210312"/>
            </a:xfrm>
            <a:prstGeom prst="leftRightArrow">
              <a:avLst/>
            </a:prstGeom>
            <a:solidFill>
              <a:schemeClr val="tx2">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 name="Left-Right Arrow 12"/>
            <p:cNvSpPr/>
            <p:nvPr/>
          </p:nvSpPr>
          <p:spPr>
            <a:xfrm rot="13956217">
              <a:off x="7241048" y="3505851"/>
              <a:ext cx="927100" cy="210312"/>
            </a:xfrm>
            <a:prstGeom prst="leftRightArrow">
              <a:avLst/>
            </a:prstGeom>
            <a:solidFill>
              <a:schemeClr val="tx2">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542" y="530352"/>
            <a:ext cx="7120395" cy="594441"/>
          </a:xfrm>
        </p:spPr>
        <p:txBody>
          <a:bodyPr/>
          <a:lstStyle/>
          <a:p>
            <a:r>
              <a:rPr lang="en-US" b="1" dirty="0">
                <a:solidFill>
                  <a:schemeClr val="accent6">
                    <a:lumMod val="75000"/>
                  </a:schemeClr>
                </a:solidFill>
              </a:rPr>
              <a:t>Income Tax Considerations</a:t>
            </a:r>
          </a:p>
        </p:txBody>
      </p:sp>
      <p:sp>
        <p:nvSpPr>
          <p:cNvPr id="3" name="Content Placeholder 2"/>
          <p:cNvSpPr>
            <a:spLocks noGrp="1"/>
          </p:cNvSpPr>
          <p:nvPr>
            <p:ph idx="1"/>
          </p:nvPr>
        </p:nvSpPr>
        <p:spPr>
          <a:xfrm>
            <a:off x="1578541" y="1388289"/>
            <a:ext cx="3503598" cy="4473496"/>
          </a:xfrm>
        </p:spPr>
        <p:txBody>
          <a:bodyPr>
            <a:normAutofit fontScale="92500"/>
          </a:bodyPr>
          <a:lstStyle/>
          <a:p>
            <a:pPr>
              <a:buClr>
                <a:schemeClr val="accent1"/>
              </a:buClr>
              <a:buNone/>
            </a:pPr>
            <a:r>
              <a:rPr lang="en-US" sz="2600" b="1" dirty="0">
                <a:solidFill>
                  <a:schemeClr val="accent6"/>
                </a:solidFill>
              </a:rPr>
              <a:t>Pretax Dollars</a:t>
            </a:r>
          </a:p>
          <a:p>
            <a:pPr marL="230188" indent="-230188">
              <a:buClr>
                <a:schemeClr val="accent1"/>
              </a:buClr>
            </a:pPr>
            <a:r>
              <a:rPr lang="en-US" sz="2400" dirty="0"/>
              <a:t>Deductions are made from your paycheck before taxes </a:t>
            </a:r>
            <a:br>
              <a:rPr lang="en-US" sz="2400" dirty="0"/>
            </a:br>
            <a:r>
              <a:rPr lang="en-US" sz="2400" dirty="0"/>
              <a:t>are calculated</a:t>
            </a:r>
          </a:p>
          <a:p>
            <a:pPr marL="230188" indent="-230188">
              <a:buClr>
                <a:schemeClr val="accent1"/>
              </a:buClr>
            </a:pPr>
            <a:r>
              <a:rPr lang="en-US" sz="2400" dirty="0"/>
              <a:t>The result can be lower </a:t>
            </a:r>
            <a:br>
              <a:rPr lang="en-US" sz="2400" dirty="0"/>
            </a:br>
            <a:r>
              <a:rPr lang="en-US" sz="2400" dirty="0"/>
              <a:t>out-of-pocket costs</a:t>
            </a:r>
          </a:p>
          <a:p>
            <a:pPr marL="230188" indent="-230188">
              <a:buClr>
                <a:schemeClr val="accent1"/>
              </a:buClr>
            </a:pPr>
            <a:r>
              <a:rPr lang="en-US" sz="2400" dirty="0"/>
              <a:t>Some examples:</a:t>
            </a:r>
          </a:p>
          <a:p>
            <a:pPr lvl="1"/>
            <a:r>
              <a:rPr lang="en-US" sz="2000" dirty="0"/>
              <a:t>Health or dependent care</a:t>
            </a:r>
          </a:p>
          <a:p>
            <a:pPr lvl="1"/>
            <a:r>
              <a:rPr lang="en-US" sz="2000" dirty="0"/>
              <a:t>Transportation costs</a:t>
            </a:r>
          </a:p>
          <a:p>
            <a:pPr lvl="1"/>
            <a:r>
              <a:rPr lang="en-US" sz="2000" dirty="0"/>
              <a:t>Retirement plan contributions (e.g., 401(k))</a:t>
            </a:r>
            <a:endParaRPr lang="en-US" sz="2400" dirty="0"/>
          </a:p>
        </p:txBody>
      </p:sp>
      <p:sp>
        <p:nvSpPr>
          <p:cNvPr id="4" name="Content Placeholder 3"/>
          <p:cNvSpPr>
            <a:spLocks noGrp="1"/>
          </p:cNvSpPr>
          <p:nvPr>
            <p:ph sz="half" idx="4294967295"/>
          </p:nvPr>
        </p:nvSpPr>
        <p:spPr>
          <a:xfrm>
            <a:off x="5245769" y="1310559"/>
            <a:ext cx="3657600" cy="4775200"/>
          </a:xfrm>
        </p:spPr>
        <p:txBody>
          <a:bodyPr>
            <a:normAutofit fontScale="92500" lnSpcReduction="20000"/>
          </a:bodyPr>
          <a:lstStyle/>
          <a:p>
            <a:pPr>
              <a:buClr>
                <a:schemeClr val="accent1"/>
              </a:buClr>
              <a:buNone/>
            </a:pPr>
            <a:r>
              <a:rPr lang="en-US" b="1" dirty="0">
                <a:solidFill>
                  <a:schemeClr val="accent6"/>
                </a:solidFill>
              </a:rPr>
              <a:t>Tax-Deferred Growth</a:t>
            </a:r>
          </a:p>
          <a:p>
            <a:pPr marL="284163" indent="-284163">
              <a:buClr>
                <a:schemeClr val="accent1"/>
              </a:buClr>
            </a:pPr>
            <a:r>
              <a:rPr lang="en-US" sz="2400" dirty="0"/>
              <a:t>No taxes are due until funds are withdrawn from the account</a:t>
            </a:r>
          </a:p>
          <a:p>
            <a:pPr marL="284163" indent="-284163">
              <a:buClr>
                <a:schemeClr val="accent1"/>
              </a:buClr>
            </a:pPr>
            <a:r>
              <a:rPr lang="en-US" sz="2400" dirty="0"/>
              <a:t>In certain cases, qualified distributions are tax free</a:t>
            </a:r>
          </a:p>
          <a:p>
            <a:pPr marL="284163" indent="-284163">
              <a:buClr>
                <a:schemeClr val="accent1"/>
              </a:buClr>
            </a:pPr>
            <a:r>
              <a:rPr lang="en-US" sz="2400" dirty="0"/>
              <a:t>Some examples: </a:t>
            </a:r>
          </a:p>
          <a:p>
            <a:pPr lvl="1"/>
            <a:r>
              <a:rPr lang="en-US" sz="2000" dirty="0"/>
              <a:t>529 college savings and prepaid tuition plans</a:t>
            </a:r>
          </a:p>
          <a:p>
            <a:pPr lvl="1"/>
            <a:r>
              <a:rPr lang="en-US" sz="2000" dirty="0"/>
              <a:t>Retirement plans--traditional </a:t>
            </a:r>
            <a:br>
              <a:rPr lang="en-US" sz="2000" dirty="0"/>
            </a:br>
            <a:r>
              <a:rPr lang="en-US" sz="2000" dirty="0"/>
              <a:t>and Roth IRAs</a:t>
            </a:r>
          </a:p>
          <a:p>
            <a:pPr marL="284163" indent="-284163">
              <a:buClr>
                <a:schemeClr val="accent1"/>
              </a:buClr>
            </a:pPr>
            <a:r>
              <a:rPr lang="en-US" sz="2400" dirty="0"/>
              <a:t>Penalty tax applies in some situations (early withdrawals, nonqualified distributions)</a:t>
            </a:r>
          </a:p>
        </p:txBody>
      </p:sp>
      <p:cxnSp>
        <p:nvCxnSpPr>
          <p:cNvPr id="6" name="Straight Connector 5"/>
          <p:cNvCxnSpPr>
            <a:cxnSpLocks/>
          </p:cNvCxnSpPr>
          <p:nvPr/>
        </p:nvCxnSpPr>
        <p:spPr>
          <a:xfrm>
            <a:off x="5120638" y="1429194"/>
            <a:ext cx="0" cy="4343400"/>
          </a:xfrm>
          <a:prstGeom prst="line">
            <a:avLst/>
          </a:prstGeom>
          <a:ln/>
        </p:spPr>
        <p:style>
          <a:lnRef idx="1">
            <a:schemeClr val="dk1"/>
          </a:lnRef>
          <a:fillRef idx="0">
            <a:schemeClr val="dk1"/>
          </a:fillRef>
          <a:effectRef idx="0">
            <a:schemeClr val="dk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dissolve">
                                      <p:cBhvr>
                                        <p:cTn id="40" dur="500"/>
                                        <p:tgtEl>
                                          <p:spTgt spid="4">
                                            <p:txEl>
                                              <p:pRg st="0" end="0"/>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dissolve">
                                      <p:cBhvr>
                                        <p:cTn id="43" dur="5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dissolve">
                                      <p:cBhvr>
                                        <p:cTn id="48" dur="500"/>
                                        <p:tgtEl>
                                          <p:spTgt spid="4">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dissolve">
                                      <p:cBhvr>
                                        <p:cTn id="53" dur="500"/>
                                        <p:tgtEl>
                                          <p:spTgt spid="4">
                                            <p:txEl>
                                              <p:pRg st="3" end="3"/>
                                            </p:txEl>
                                          </p:spTgt>
                                        </p:tgtEl>
                                      </p:cBhvr>
                                    </p:animEffect>
                                  </p:childTnLst>
                                </p:cTn>
                              </p:par>
                              <p:par>
                                <p:cTn id="54" presetID="9" presetClass="entr" presetSubtype="0" fill="hold" nodeType="with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dissolve">
                                      <p:cBhvr>
                                        <p:cTn id="56" dur="500"/>
                                        <p:tgtEl>
                                          <p:spTgt spid="4">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Effect transition="in" filter="dissolve">
                                      <p:cBhvr>
                                        <p:cTn id="61" dur="500"/>
                                        <p:tgtEl>
                                          <p:spTgt spid="4">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dissolve">
                                      <p:cBhvr>
                                        <p:cTn id="6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418" y="530352"/>
            <a:ext cx="7091519" cy="594441"/>
          </a:xfrm>
        </p:spPr>
        <p:txBody>
          <a:bodyPr/>
          <a:lstStyle/>
          <a:p>
            <a:r>
              <a:rPr lang="en-US" b="1" dirty="0">
                <a:solidFill>
                  <a:schemeClr val="accent6">
                    <a:lumMod val="75000"/>
                  </a:schemeClr>
                </a:solidFill>
              </a:rPr>
              <a:t>The Value of Tax Deferral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3050" y="1189081"/>
            <a:ext cx="5855426" cy="3245015"/>
          </a:xfrm>
        </p:spPr>
      </p:pic>
      <p:sp>
        <p:nvSpPr>
          <p:cNvPr id="6" name="TextBox 5"/>
          <p:cNvSpPr txBox="1"/>
          <p:nvPr/>
        </p:nvSpPr>
        <p:spPr>
          <a:xfrm>
            <a:off x="1607418" y="4434096"/>
            <a:ext cx="7231782" cy="1477328"/>
          </a:xfrm>
          <a:prstGeom prst="rect">
            <a:avLst/>
          </a:prstGeom>
          <a:noFill/>
        </p:spPr>
        <p:txBody>
          <a:bodyPr wrap="square" rtlCol="0">
            <a:spAutoFit/>
          </a:bodyPr>
          <a:lstStyle/>
          <a:p>
            <a:r>
              <a:rPr lang="en-US" sz="1000" dirty="0">
                <a:solidFill>
                  <a:srgbClr val="5D5D5D"/>
                </a:solidFill>
              </a:rPr>
              <a:t>This hypothetical example is for illustrative purposes only, and its results are not representative of any specific investment or mix of investments. Actual results will vary. The taxable account balance assumes that earnings are taxed as ordinary income and does not reflect possible lower maximum tax rates on capital gains and dividends which would make the taxable investment return more favorable thereby reducing the difference in performance between the accounts shown. Investment fees and expenses have not been deducted. If they had been, the results would have been lower. You should consider your personal investment horizon and income tax brackets, both current and anticipated, when making an investment decision as these may further impact the results of the comparison. This illustration assumes a fixed annual rate of return; the rate of return on your actual investment portfolio will be different and will vary over time, according to actual market performance. This is particularly true for long-term investments. It is important to note that investments offering the potential for higher rates of return also involve a higher degree of risk to principal. </a:t>
            </a:r>
          </a:p>
        </p:txBody>
      </p:sp>
    </p:spTree>
    <p:extLst>
      <p:ext uri="{BB962C8B-B14F-4D97-AF65-F5344CB8AC3E}">
        <p14:creationId xmlns:p14="http://schemas.microsoft.com/office/powerpoint/2010/main" val="356591158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sz="half" idx="1"/>
          </p:nvPr>
        </p:nvSpPr>
        <p:spPr>
          <a:xfrm>
            <a:off x="1613675" y="5148753"/>
            <a:ext cx="7405197" cy="988033"/>
          </a:xfrm>
        </p:spPr>
        <p:txBody>
          <a:bodyPr>
            <a:normAutofit fontScale="77500" lnSpcReduction="20000"/>
          </a:bodyPr>
          <a:lstStyle/>
          <a:p>
            <a:pPr marL="0" indent="0">
              <a:buNone/>
            </a:pPr>
            <a:r>
              <a:rPr lang="en-US" sz="1600" dirty="0"/>
              <a:t>Investors should carefully consider the investment objectives, risks, charges, and expenses associated with 529 plans before investing. Specific information is available in each plan’s official statement.  There is the risk that 529 plan investments may not perform well enough to cover costs as anticipated.  Also consider whether your state offers any 529 plan state tax benefits and whether they are contingent on joining your own state’s 529 plan.  Other state benefits may include financial aid, scholarship funds, and protection from creditors. </a:t>
            </a:r>
          </a:p>
          <a:p>
            <a:endParaRPr lang="en-US" sz="1600" dirty="0"/>
          </a:p>
        </p:txBody>
      </p:sp>
      <p:sp>
        <p:nvSpPr>
          <p:cNvPr id="2" name="Title 1"/>
          <p:cNvSpPr>
            <a:spLocks noGrp="1"/>
          </p:cNvSpPr>
          <p:nvPr>
            <p:ph type="title"/>
          </p:nvPr>
        </p:nvSpPr>
        <p:spPr>
          <a:xfrm>
            <a:off x="1613675" y="501077"/>
            <a:ext cx="4101502" cy="640526"/>
          </a:xfrm>
        </p:spPr>
        <p:txBody>
          <a:bodyPr/>
          <a:lstStyle/>
          <a:p>
            <a:r>
              <a:rPr lang="en-US" b="1" dirty="0">
                <a:solidFill>
                  <a:schemeClr val="accent6">
                    <a:lumMod val="75000"/>
                  </a:schemeClr>
                </a:solidFill>
              </a:rPr>
              <a:t>Saving for College</a:t>
            </a:r>
          </a:p>
        </p:txBody>
      </p:sp>
      <p:sp>
        <p:nvSpPr>
          <p:cNvPr id="14" name="TextBox 13"/>
          <p:cNvSpPr txBox="1"/>
          <p:nvPr/>
        </p:nvSpPr>
        <p:spPr>
          <a:xfrm>
            <a:off x="2274597" y="1778002"/>
            <a:ext cx="2743200" cy="584775"/>
          </a:xfrm>
          <a:prstGeom prst="rect">
            <a:avLst/>
          </a:prstGeom>
          <a:noFill/>
          <a:effectLst/>
        </p:spPr>
        <p:txBody>
          <a:bodyPr wrap="square" rtlCol="0">
            <a:spAutoFit/>
          </a:bodyPr>
          <a:lstStyle/>
          <a:p>
            <a:pPr algn="ctr"/>
            <a:r>
              <a:rPr lang="en-US" sz="3200" b="1" dirty="0">
                <a:solidFill>
                  <a:schemeClr val="accent6">
                    <a:lumMod val="75000"/>
                  </a:schemeClr>
                </a:solidFill>
              </a:rPr>
              <a:t>529 plans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514" y="2262633"/>
            <a:ext cx="2034486" cy="2249721"/>
          </a:xfrm>
          <a:prstGeom prst="rect">
            <a:avLst/>
          </a:prstGeom>
        </p:spPr>
      </p:pic>
      <p:sp>
        <p:nvSpPr>
          <p:cNvPr id="4" name="Content Placeholder 3"/>
          <p:cNvSpPr>
            <a:spLocks noGrp="1"/>
          </p:cNvSpPr>
          <p:nvPr>
            <p:ph sz="half" idx="2"/>
          </p:nvPr>
        </p:nvSpPr>
        <p:spPr>
          <a:xfrm>
            <a:off x="5889535" y="1305141"/>
            <a:ext cx="2997455" cy="3378232"/>
          </a:xfrm>
        </p:spPr>
        <p:txBody>
          <a:bodyPr/>
          <a:lstStyle/>
          <a:p>
            <a:pPr marL="0" indent="0">
              <a:buNone/>
            </a:pPr>
            <a:r>
              <a:rPr lang="en-US" sz="1800" b="1" dirty="0"/>
              <a:t>College savings plans</a:t>
            </a:r>
          </a:p>
          <a:p>
            <a:r>
              <a:rPr lang="en-US" sz="1600" dirty="0"/>
              <a:t>Individual account</a:t>
            </a:r>
          </a:p>
          <a:p>
            <a:r>
              <a:rPr lang="en-US" sz="1600" dirty="0"/>
              <a:t>Pre-established portfolios</a:t>
            </a:r>
          </a:p>
          <a:p>
            <a:r>
              <a:rPr lang="en-US" sz="1600" dirty="0"/>
              <a:t>Returns not guaranteed</a:t>
            </a:r>
          </a:p>
          <a:p>
            <a:r>
              <a:rPr lang="en-US" sz="1600" dirty="0"/>
              <a:t>Can be used at any college or K-12 school</a:t>
            </a:r>
          </a:p>
          <a:p>
            <a:endParaRPr lang="en-US" sz="1000" dirty="0"/>
          </a:p>
          <a:p>
            <a:pPr marL="0" indent="0">
              <a:buNone/>
            </a:pPr>
            <a:r>
              <a:rPr lang="en-US" sz="1800" b="1" dirty="0"/>
              <a:t>Prepaid tuition plans</a:t>
            </a:r>
          </a:p>
          <a:p>
            <a:r>
              <a:rPr lang="en-US" sz="1600" dirty="0"/>
              <a:t>Prepay tuition today</a:t>
            </a:r>
          </a:p>
          <a:p>
            <a:r>
              <a:rPr lang="en-US" sz="1600" dirty="0"/>
              <a:t>Return guaranteed (in form of tuition coverage)</a:t>
            </a:r>
          </a:p>
          <a:p>
            <a:r>
              <a:rPr lang="en-US" sz="1600" dirty="0"/>
              <a:t>Limited to your state’s plan</a:t>
            </a:r>
          </a:p>
          <a:p>
            <a:r>
              <a:rPr lang="en-US" sz="1600" dirty="0"/>
              <a:t>In-state public colleges</a:t>
            </a:r>
          </a:p>
          <a:p>
            <a:endParaRPr lang="en-US" sz="1600" dirty="0"/>
          </a:p>
          <a:p>
            <a:endParaRPr lang="en-US" sz="16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617042" y="2066545"/>
            <a:ext cx="7024037" cy="2432303"/>
          </a:xfrm>
        </p:spPr>
        <p:txBody>
          <a:bodyPr/>
          <a:lstStyle/>
          <a:p>
            <a:r>
              <a:rPr lang="en-US" dirty="0"/>
              <a:t>Tax-deferred growth and potential tax-free earnings</a:t>
            </a:r>
          </a:p>
          <a:p>
            <a:r>
              <a:rPr lang="en-US" dirty="0"/>
              <a:t>Withdrawals not used for college expenses or K-12 tuition subject to income tax and a penalty</a:t>
            </a:r>
          </a:p>
          <a:p>
            <a:r>
              <a:rPr lang="en-US" dirty="0"/>
              <a:t>Fees and expenses with each type of plan</a:t>
            </a:r>
          </a:p>
        </p:txBody>
      </p:sp>
      <p:sp>
        <p:nvSpPr>
          <p:cNvPr id="8" name="TextBox 7"/>
          <p:cNvSpPr txBox="1"/>
          <p:nvPr/>
        </p:nvSpPr>
        <p:spPr>
          <a:xfrm>
            <a:off x="1617043" y="469017"/>
            <a:ext cx="7151572" cy="707886"/>
          </a:xfrm>
          <a:prstGeom prst="rect">
            <a:avLst/>
          </a:prstGeom>
          <a:noFill/>
        </p:spPr>
        <p:txBody>
          <a:bodyPr wrap="square" rtlCol="0">
            <a:spAutoFit/>
          </a:bodyPr>
          <a:lstStyle/>
          <a:p>
            <a:r>
              <a:rPr lang="en-US" sz="4000" b="1" dirty="0">
                <a:solidFill>
                  <a:schemeClr val="accent6">
                    <a:lumMod val="75000"/>
                  </a:schemeClr>
                </a:solidFill>
              </a:rPr>
              <a:t>Saving for College: 529 Plans</a:t>
            </a:r>
          </a:p>
        </p:txBody>
      </p:sp>
    </p:spTree>
    <p:extLst>
      <p:ext uri="{BB962C8B-B14F-4D97-AF65-F5344CB8AC3E}">
        <p14:creationId xmlns:p14="http://schemas.microsoft.com/office/powerpoint/2010/main" val="289661963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748" y="530352"/>
            <a:ext cx="8038604" cy="629375"/>
          </a:xfrm>
        </p:spPr>
        <p:txBody>
          <a:bodyPr/>
          <a:lstStyle/>
          <a:p>
            <a:r>
              <a:rPr lang="en-US" b="1" dirty="0">
                <a:solidFill>
                  <a:schemeClr val="accent6">
                    <a:lumMod val="75000"/>
                  </a:schemeClr>
                </a:solidFill>
              </a:rPr>
              <a:t>Retirement: Start Now</a:t>
            </a:r>
          </a:p>
        </p:txBody>
      </p:sp>
      <p:sp>
        <p:nvSpPr>
          <p:cNvPr id="11" name="Rectangle 3"/>
          <p:cNvSpPr txBox="1">
            <a:spLocks noChangeArrowheads="1"/>
          </p:cNvSpPr>
          <p:nvPr/>
        </p:nvSpPr>
        <p:spPr>
          <a:xfrm>
            <a:off x="1771048" y="1173544"/>
            <a:ext cx="7154742" cy="1219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pPr>
            <a:r>
              <a:rPr lang="en-US" sz="2000" dirty="0"/>
              <a:t>Don’t put off planning and investing for retirement</a:t>
            </a:r>
          </a:p>
          <a:p>
            <a:pPr marL="228600" indent="-228600">
              <a:spcBef>
                <a:spcPts val="0"/>
              </a:spcBef>
            </a:pPr>
            <a:r>
              <a:rPr lang="en-US" sz="2000" dirty="0"/>
              <a:t>The sooner you start, the longer your investments have to grow</a:t>
            </a:r>
          </a:p>
          <a:p>
            <a:pPr marL="228600" indent="-228600">
              <a:spcBef>
                <a:spcPts val="0"/>
              </a:spcBef>
            </a:pPr>
            <a:r>
              <a:rPr lang="en-US" sz="2000" dirty="0"/>
              <a:t>Playing “catch-up” later can be difficult and expensive</a:t>
            </a:r>
          </a:p>
        </p:txBody>
      </p:sp>
      <p:sp>
        <p:nvSpPr>
          <p:cNvPr id="16" name="Text Box 43"/>
          <p:cNvSpPr txBox="1">
            <a:spLocks noChangeArrowheads="1"/>
          </p:cNvSpPr>
          <p:nvPr/>
        </p:nvSpPr>
        <p:spPr bwMode="auto">
          <a:xfrm>
            <a:off x="1635747" y="5220924"/>
            <a:ext cx="7392749" cy="707886"/>
          </a:xfrm>
          <a:prstGeom prst="rect">
            <a:avLst/>
          </a:prstGeom>
          <a:noFill/>
          <a:ln w="9525">
            <a:noFill/>
            <a:miter lim="800000"/>
            <a:headEnd/>
            <a:tailEnd/>
          </a:ln>
        </p:spPr>
        <p:txBody>
          <a:bodyPr wrap="square">
            <a:spAutoFit/>
          </a:bodyPr>
          <a:lstStyle/>
          <a:p>
            <a:pPr>
              <a:spcBef>
                <a:spcPct val="50000"/>
              </a:spcBef>
            </a:pPr>
            <a:r>
              <a:rPr lang="en-US" sz="1000" dirty="0">
                <a:solidFill>
                  <a:srgbClr val="5D5D5D"/>
                </a:solidFill>
              </a:rPr>
              <a:t>This is a hypothetical example and is not intended to reflect the actual performance of any investment. This illustration assumes a fixed annual rate of return; the rate of return on your actual investment portfolio will be different and will vary over time, according to actual market performance. This is particularly true for long-term investments. It is important to note that investments offering the potential for higher rates of return also involve a higher degree of risk to principal. </a:t>
            </a:r>
          </a:p>
        </p:txBody>
      </p:sp>
      <p:sp>
        <p:nvSpPr>
          <p:cNvPr id="12" name="Text Box 27"/>
          <p:cNvSpPr txBox="1">
            <a:spLocks noChangeArrowheads="1"/>
          </p:cNvSpPr>
          <p:nvPr/>
        </p:nvSpPr>
        <p:spPr bwMode="auto">
          <a:xfrm>
            <a:off x="3287916" y="2351506"/>
            <a:ext cx="2288535" cy="954107"/>
          </a:xfrm>
          <a:prstGeom prst="rect">
            <a:avLst/>
          </a:prstGeom>
          <a:noFill/>
          <a:ln w="9525">
            <a:noFill/>
            <a:miter lim="800000"/>
            <a:headEnd/>
            <a:tailEnd/>
          </a:ln>
        </p:spPr>
        <p:txBody>
          <a:bodyPr wrap="square">
            <a:spAutoFit/>
          </a:bodyPr>
          <a:lstStyle/>
          <a:p>
            <a:pPr>
              <a:spcBef>
                <a:spcPct val="50000"/>
              </a:spcBef>
            </a:pPr>
            <a:r>
              <a:rPr lang="en-US" sz="1400" b="1" dirty="0">
                <a:solidFill>
                  <a:srgbClr val="5D5D5D"/>
                </a:solidFill>
                <a:latin typeface="Calibri" panose="020F0502020204030204" pitchFamily="34" charset="0"/>
                <a:cs typeface="Arial"/>
              </a:rPr>
              <a:t>$3,000 annual investment at 6% annual growth, assuming reinvestment of all earnings and no tax</a:t>
            </a:r>
          </a:p>
        </p:txBody>
      </p:sp>
      <p:sp>
        <p:nvSpPr>
          <p:cNvPr id="17" name="Rectangle 4"/>
          <p:cNvSpPr>
            <a:spLocks noChangeArrowheads="1"/>
          </p:cNvSpPr>
          <p:nvPr/>
        </p:nvSpPr>
        <p:spPr bwMode="auto">
          <a:xfrm>
            <a:off x="2504204" y="2553467"/>
            <a:ext cx="618759" cy="194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ct val="150000"/>
              </a:lnSpc>
              <a:spcBef>
                <a:spcPts val="600"/>
              </a:spcBef>
              <a:spcAft>
                <a:spcPts val="600"/>
              </a:spcAft>
              <a:buClrTx/>
              <a:buSzTx/>
              <a:buFontTx/>
              <a:buNone/>
              <a:defRPr/>
            </a:pPr>
            <a:r>
              <a:rPr lang="en-US" altLang="en-US" sz="900" b="0" dirty="0">
                <a:solidFill>
                  <a:srgbClr val="5D5D5D"/>
                </a:solidFill>
              </a:rPr>
              <a:t>$800,000</a:t>
            </a:r>
            <a:br>
              <a:rPr lang="en-US" altLang="en-US" sz="900" b="0" dirty="0">
                <a:solidFill>
                  <a:srgbClr val="5D5D5D"/>
                </a:solidFill>
              </a:rPr>
            </a:br>
            <a:r>
              <a:rPr lang="en-US" altLang="en-US" sz="900" b="0" dirty="0">
                <a:solidFill>
                  <a:srgbClr val="5D5D5D"/>
                </a:solidFill>
              </a:rPr>
              <a:t>$700,000</a:t>
            </a:r>
            <a:br>
              <a:rPr lang="en-US" altLang="en-US" sz="900" b="0" dirty="0">
                <a:solidFill>
                  <a:srgbClr val="5D5D5D"/>
                </a:solidFill>
              </a:rPr>
            </a:br>
            <a:r>
              <a:rPr lang="en-US" altLang="en-US" sz="900" b="0" dirty="0">
                <a:solidFill>
                  <a:srgbClr val="5D5D5D"/>
                </a:solidFill>
              </a:rPr>
              <a:t>$600,000</a:t>
            </a:r>
            <a:br>
              <a:rPr lang="en-US" altLang="en-US" sz="900" b="0" dirty="0">
                <a:solidFill>
                  <a:srgbClr val="5D5D5D"/>
                </a:solidFill>
              </a:rPr>
            </a:br>
            <a:r>
              <a:rPr lang="en-US" altLang="en-US" sz="900" b="0" dirty="0">
                <a:solidFill>
                  <a:srgbClr val="5D5D5D"/>
                </a:solidFill>
              </a:rPr>
              <a:t>$500,000</a:t>
            </a:r>
            <a:br>
              <a:rPr lang="en-US" altLang="en-US" sz="900" b="0" dirty="0">
                <a:solidFill>
                  <a:srgbClr val="5D5D5D"/>
                </a:solidFill>
              </a:rPr>
            </a:br>
            <a:r>
              <a:rPr lang="en-US" altLang="en-US" sz="900" b="0" dirty="0">
                <a:solidFill>
                  <a:srgbClr val="5D5D5D"/>
                </a:solidFill>
              </a:rPr>
              <a:t>$400,000</a:t>
            </a:r>
            <a:br>
              <a:rPr lang="en-US" altLang="en-US" sz="900" b="0" dirty="0">
                <a:solidFill>
                  <a:srgbClr val="5D5D5D"/>
                </a:solidFill>
              </a:rPr>
            </a:br>
            <a:r>
              <a:rPr lang="en-US" altLang="en-US" sz="900" b="0" dirty="0">
                <a:solidFill>
                  <a:srgbClr val="5D5D5D"/>
                </a:solidFill>
              </a:rPr>
              <a:t>$300,000</a:t>
            </a:r>
            <a:br>
              <a:rPr lang="en-US" altLang="en-US" sz="900" b="0" dirty="0">
                <a:solidFill>
                  <a:srgbClr val="5D5D5D"/>
                </a:solidFill>
              </a:rPr>
            </a:br>
            <a:r>
              <a:rPr lang="en-US" altLang="en-US" sz="900" b="0" dirty="0">
                <a:solidFill>
                  <a:srgbClr val="5D5D5D"/>
                </a:solidFill>
              </a:rPr>
              <a:t>$200,000</a:t>
            </a:r>
            <a:br>
              <a:rPr lang="en-US" altLang="en-US" sz="900" b="0" dirty="0">
                <a:solidFill>
                  <a:srgbClr val="5D5D5D"/>
                </a:solidFill>
              </a:rPr>
            </a:br>
            <a:r>
              <a:rPr lang="en-US" altLang="en-US" sz="900" b="0" dirty="0">
                <a:solidFill>
                  <a:srgbClr val="5D5D5D"/>
                </a:solidFill>
              </a:rPr>
              <a:t>$100,000</a:t>
            </a:r>
            <a:br>
              <a:rPr lang="en-US" altLang="en-US" sz="900" b="0" dirty="0">
                <a:solidFill>
                  <a:srgbClr val="5D5D5D"/>
                </a:solidFill>
              </a:rPr>
            </a:br>
            <a:r>
              <a:rPr lang="en-US" altLang="en-US" sz="900" b="0" dirty="0">
                <a:solidFill>
                  <a:srgbClr val="5D5D5D"/>
                </a:solidFill>
              </a:rPr>
              <a:t>$0</a:t>
            </a:r>
          </a:p>
        </p:txBody>
      </p:sp>
      <p:grpSp>
        <p:nvGrpSpPr>
          <p:cNvPr id="4" name="Group 3">
            <a:extLst>
              <a:ext uri="{FF2B5EF4-FFF2-40B4-BE49-F238E27FC236}">
                <a16:creationId xmlns:a16="http://schemas.microsoft.com/office/drawing/2014/main" id="{A7572A22-EF9F-4A13-B526-5B4A16D4623A}"/>
              </a:ext>
            </a:extLst>
          </p:cNvPr>
          <p:cNvGrpSpPr/>
          <p:nvPr/>
        </p:nvGrpSpPr>
        <p:grpSpPr>
          <a:xfrm>
            <a:off x="2887280" y="2461261"/>
            <a:ext cx="5379513" cy="2626008"/>
            <a:chOff x="2269040" y="2360328"/>
            <a:chExt cx="6792537" cy="3315776"/>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5000" r="32960"/>
            <a:stretch/>
          </p:blipFill>
          <p:spPr>
            <a:xfrm>
              <a:off x="2556014" y="2360328"/>
              <a:ext cx="5855528" cy="2494324"/>
            </a:xfrm>
            <a:prstGeom prst="rect">
              <a:avLst/>
            </a:prstGeom>
          </p:spPr>
        </p:pic>
        <p:sp>
          <p:nvSpPr>
            <p:cNvPr id="19" name="Rectangle 4"/>
            <p:cNvSpPr>
              <a:spLocks noChangeArrowheads="1"/>
            </p:cNvSpPr>
            <p:nvPr/>
          </p:nvSpPr>
          <p:spPr bwMode="auto">
            <a:xfrm>
              <a:off x="7097297" y="2615196"/>
              <a:ext cx="1040367"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1" dirty="0">
                  <a:solidFill>
                    <a:schemeClr val="accent3"/>
                  </a:solidFill>
                </a:rPr>
                <a:t>$679,000</a:t>
              </a:r>
            </a:p>
          </p:txBody>
        </p:sp>
        <p:sp>
          <p:nvSpPr>
            <p:cNvPr id="20" name="Rectangle 4"/>
            <p:cNvSpPr>
              <a:spLocks noChangeArrowheads="1"/>
            </p:cNvSpPr>
            <p:nvPr/>
          </p:nvSpPr>
          <p:spPr bwMode="auto">
            <a:xfrm>
              <a:off x="2510113" y="5306104"/>
              <a:ext cx="191913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0" dirty="0">
                  <a:solidFill>
                    <a:srgbClr val="5D5D5D"/>
                  </a:solidFill>
                </a:rPr>
                <a:t>Beginning at age 20</a:t>
              </a:r>
            </a:p>
          </p:txBody>
        </p:sp>
        <p:sp>
          <p:nvSpPr>
            <p:cNvPr id="21" name="Rectangle 4"/>
            <p:cNvSpPr>
              <a:spLocks noChangeArrowheads="1"/>
            </p:cNvSpPr>
            <p:nvPr/>
          </p:nvSpPr>
          <p:spPr bwMode="auto">
            <a:xfrm>
              <a:off x="7140330" y="3763870"/>
              <a:ext cx="1040367"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1" dirty="0">
                  <a:solidFill>
                    <a:schemeClr val="accent4"/>
                  </a:solidFill>
                </a:rPr>
                <a:t>$254,400</a:t>
              </a:r>
            </a:p>
          </p:txBody>
        </p:sp>
        <p:sp>
          <p:nvSpPr>
            <p:cNvPr id="22" name="Rectangle 4"/>
            <p:cNvSpPr>
              <a:spLocks noChangeArrowheads="1"/>
            </p:cNvSpPr>
            <p:nvPr/>
          </p:nvSpPr>
          <p:spPr bwMode="auto">
            <a:xfrm>
              <a:off x="4805639" y="5306104"/>
              <a:ext cx="191913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dirty="0">
                  <a:solidFill>
                    <a:srgbClr val="5D5D5D"/>
                  </a:solidFill>
                </a:rPr>
                <a:t>Beginning at age 35</a:t>
              </a:r>
            </a:p>
          </p:txBody>
        </p:sp>
        <p:sp>
          <p:nvSpPr>
            <p:cNvPr id="23" name="Rectangle 22"/>
            <p:cNvSpPr/>
            <p:nvPr/>
          </p:nvSpPr>
          <p:spPr>
            <a:xfrm>
              <a:off x="2279725" y="5410879"/>
              <a:ext cx="186382" cy="180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dirty="0"/>
            </a:p>
          </p:txBody>
        </p:sp>
        <p:sp>
          <p:nvSpPr>
            <p:cNvPr id="24" name="Rectangle 23"/>
            <p:cNvSpPr/>
            <p:nvPr/>
          </p:nvSpPr>
          <p:spPr>
            <a:xfrm>
              <a:off x="4601439" y="5410879"/>
              <a:ext cx="186382" cy="1809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dirty="0"/>
            </a:p>
          </p:txBody>
        </p:sp>
        <p:sp>
          <p:nvSpPr>
            <p:cNvPr id="25" name="Rectangle 4"/>
            <p:cNvSpPr>
              <a:spLocks noChangeArrowheads="1"/>
            </p:cNvSpPr>
            <p:nvPr/>
          </p:nvSpPr>
          <p:spPr bwMode="auto">
            <a:xfrm>
              <a:off x="7677584" y="4184739"/>
              <a:ext cx="1040367"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1" dirty="0">
                  <a:solidFill>
                    <a:schemeClr val="accent2"/>
                  </a:solidFill>
                </a:rPr>
                <a:t>$120,000</a:t>
              </a:r>
            </a:p>
          </p:txBody>
        </p:sp>
        <p:sp>
          <p:nvSpPr>
            <p:cNvPr id="26" name="Rectangle 4"/>
            <p:cNvSpPr>
              <a:spLocks noChangeArrowheads="1"/>
            </p:cNvSpPr>
            <p:nvPr/>
          </p:nvSpPr>
          <p:spPr bwMode="auto">
            <a:xfrm>
              <a:off x="7142445" y="5306104"/>
              <a:ext cx="191913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dirty="0">
                  <a:solidFill>
                    <a:srgbClr val="5D5D5D"/>
                  </a:solidFill>
                </a:rPr>
                <a:t>Beginning at age 45</a:t>
              </a:r>
            </a:p>
          </p:txBody>
        </p:sp>
        <p:sp>
          <p:nvSpPr>
            <p:cNvPr id="27" name="Rectangle 26"/>
            <p:cNvSpPr/>
            <p:nvPr/>
          </p:nvSpPr>
          <p:spPr>
            <a:xfrm>
              <a:off x="6941421" y="5410879"/>
              <a:ext cx="186382" cy="180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dirty="0"/>
            </a:p>
          </p:txBody>
        </p:sp>
        <p:sp>
          <p:nvSpPr>
            <p:cNvPr id="28" name="Rectangle 4"/>
            <p:cNvSpPr>
              <a:spLocks noChangeArrowheads="1"/>
            </p:cNvSpPr>
            <p:nvPr/>
          </p:nvSpPr>
          <p:spPr bwMode="auto">
            <a:xfrm>
              <a:off x="2269040" y="4822236"/>
              <a:ext cx="44934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0" dirty="0">
                  <a:solidFill>
                    <a:srgbClr val="5D5D5D"/>
                  </a:solidFill>
                </a:rPr>
                <a:t>20</a:t>
              </a:r>
            </a:p>
          </p:txBody>
        </p:sp>
        <p:sp>
          <p:nvSpPr>
            <p:cNvPr id="29" name="Rectangle 4"/>
            <p:cNvSpPr>
              <a:spLocks noChangeArrowheads="1"/>
            </p:cNvSpPr>
            <p:nvPr/>
          </p:nvSpPr>
          <p:spPr bwMode="auto">
            <a:xfrm>
              <a:off x="2616772" y="4822236"/>
              <a:ext cx="44934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0" dirty="0">
                  <a:solidFill>
                    <a:srgbClr val="5D5D5D"/>
                  </a:solidFill>
                </a:rPr>
                <a:t>23</a:t>
              </a:r>
            </a:p>
          </p:txBody>
        </p:sp>
        <p:sp>
          <p:nvSpPr>
            <p:cNvPr id="30" name="Rectangle 4"/>
            <p:cNvSpPr>
              <a:spLocks noChangeArrowheads="1"/>
            </p:cNvSpPr>
            <p:nvPr/>
          </p:nvSpPr>
          <p:spPr bwMode="auto">
            <a:xfrm>
              <a:off x="3609156" y="4822236"/>
              <a:ext cx="44934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dirty="0">
                  <a:solidFill>
                    <a:srgbClr val="5D5D5D"/>
                  </a:solidFill>
                </a:rPr>
                <a:t>32</a:t>
              </a:r>
              <a:endParaRPr lang="en-US" altLang="en-US" sz="1300" b="0" dirty="0">
                <a:solidFill>
                  <a:srgbClr val="5D5D5D"/>
                </a:solidFill>
              </a:endParaRPr>
            </a:p>
          </p:txBody>
        </p:sp>
        <p:sp>
          <p:nvSpPr>
            <p:cNvPr id="31" name="Rectangle 4"/>
            <p:cNvSpPr>
              <a:spLocks noChangeArrowheads="1"/>
            </p:cNvSpPr>
            <p:nvPr/>
          </p:nvSpPr>
          <p:spPr bwMode="auto">
            <a:xfrm>
              <a:off x="4266097" y="4822236"/>
              <a:ext cx="44934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0" dirty="0">
                  <a:solidFill>
                    <a:srgbClr val="5D5D5D"/>
                  </a:solidFill>
                </a:rPr>
                <a:t>38</a:t>
              </a:r>
            </a:p>
          </p:txBody>
        </p:sp>
        <p:sp>
          <p:nvSpPr>
            <p:cNvPr id="32" name="Rectangle 4"/>
            <p:cNvSpPr>
              <a:spLocks noChangeArrowheads="1"/>
            </p:cNvSpPr>
            <p:nvPr/>
          </p:nvSpPr>
          <p:spPr bwMode="auto">
            <a:xfrm>
              <a:off x="3932310" y="4822236"/>
              <a:ext cx="44934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0" dirty="0">
                  <a:solidFill>
                    <a:srgbClr val="5D5D5D"/>
                  </a:solidFill>
                </a:rPr>
                <a:t>35</a:t>
              </a:r>
            </a:p>
          </p:txBody>
        </p:sp>
        <p:sp>
          <p:nvSpPr>
            <p:cNvPr id="33" name="Rectangle 4"/>
            <p:cNvSpPr>
              <a:spLocks noChangeArrowheads="1"/>
            </p:cNvSpPr>
            <p:nvPr/>
          </p:nvSpPr>
          <p:spPr bwMode="auto">
            <a:xfrm>
              <a:off x="2966421" y="4822236"/>
              <a:ext cx="44934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0" dirty="0">
                  <a:solidFill>
                    <a:srgbClr val="5D5D5D"/>
                  </a:solidFill>
                </a:rPr>
                <a:t>26</a:t>
              </a:r>
            </a:p>
          </p:txBody>
        </p:sp>
        <p:sp>
          <p:nvSpPr>
            <p:cNvPr id="34" name="Rectangle 4"/>
            <p:cNvSpPr>
              <a:spLocks noChangeArrowheads="1"/>
            </p:cNvSpPr>
            <p:nvPr/>
          </p:nvSpPr>
          <p:spPr bwMode="auto">
            <a:xfrm>
              <a:off x="3300682" y="4822236"/>
              <a:ext cx="44934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0" dirty="0">
                  <a:solidFill>
                    <a:srgbClr val="5D5D5D"/>
                  </a:solidFill>
                </a:rPr>
                <a:t>29</a:t>
              </a:r>
            </a:p>
          </p:txBody>
        </p:sp>
        <p:sp>
          <p:nvSpPr>
            <p:cNvPr id="35" name="Rectangle 4"/>
            <p:cNvSpPr>
              <a:spLocks noChangeArrowheads="1"/>
            </p:cNvSpPr>
            <p:nvPr/>
          </p:nvSpPr>
          <p:spPr bwMode="auto">
            <a:xfrm>
              <a:off x="4571049" y="4822236"/>
              <a:ext cx="44934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0" dirty="0">
                  <a:solidFill>
                    <a:srgbClr val="5D5D5D"/>
                  </a:solidFill>
                </a:rPr>
                <a:t>41</a:t>
              </a:r>
            </a:p>
          </p:txBody>
        </p:sp>
        <p:sp>
          <p:nvSpPr>
            <p:cNvPr id="36" name="Rectangle 4"/>
            <p:cNvSpPr>
              <a:spLocks noChangeArrowheads="1"/>
            </p:cNvSpPr>
            <p:nvPr/>
          </p:nvSpPr>
          <p:spPr bwMode="auto">
            <a:xfrm>
              <a:off x="4897010" y="4822236"/>
              <a:ext cx="44934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0" dirty="0">
                  <a:solidFill>
                    <a:srgbClr val="5D5D5D"/>
                  </a:solidFill>
                </a:rPr>
                <a:t>44</a:t>
              </a:r>
            </a:p>
          </p:txBody>
        </p:sp>
        <p:sp>
          <p:nvSpPr>
            <p:cNvPr id="37" name="Rectangle 4"/>
            <p:cNvSpPr>
              <a:spLocks noChangeArrowheads="1"/>
            </p:cNvSpPr>
            <p:nvPr/>
          </p:nvSpPr>
          <p:spPr bwMode="auto">
            <a:xfrm>
              <a:off x="5215227" y="4822236"/>
              <a:ext cx="44934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0" dirty="0">
                  <a:solidFill>
                    <a:srgbClr val="5D5D5D"/>
                  </a:solidFill>
                </a:rPr>
                <a:t>47</a:t>
              </a:r>
            </a:p>
          </p:txBody>
        </p:sp>
        <p:sp>
          <p:nvSpPr>
            <p:cNvPr id="38" name="Rectangle 4"/>
            <p:cNvSpPr>
              <a:spLocks noChangeArrowheads="1"/>
            </p:cNvSpPr>
            <p:nvPr/>
          </p:nvSpPr>
          <p:spPr bwMode="auto">
            <a:xfrm>
              <a:off x="5577622" y="4822236"/>
              <a:ext cx="44934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0" dirty="0">
                  <a:solidFill>
                    <a:srgbClr val="5D5D5D"/>
                  </a:solidFill>
                </a:rPr>
                <a:t>50</a:t>
              </a:r>
            </a:p>
          </p:txBody>
        </p:sp>
        <p:sp>
          <p:nvSpPr>
            <p:cNvPr id="39" name="Rectangle 4"/>
            <p:cNvSpPr>
              <a:spLocks noChangeArrowheads="1"/>
            </p:cNvSpPr>
            <p:nvPr/>
          </p:nvSpPr>
          <p:spPr bwMode="auto">
            <a:xfrm>
              <a:off x="5868837" y="4822236"/>
              <a:ext cx="44934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0" dirty="0">
                  <a:solidFill>
                    <a:srgbClr val="5D5D5D"/>
                  </a:solidFill>
                </a:rPr>
                <a:t>53</a:t>
              </a:r>
            </a:p>
          </p:txBody>
        </p:sp>
        <p:sp>
          <p:nvSpPr>
            <p:cNvPr id="40" name="Rectangle 4"/>
            <p:cNvSpPr>
              <a:spLocks noChangeArrowheads="1"/>
            </p:cNvSpPr>
            <p:nvPr/>
          </p:nvSpPr>
          <p:spPr bwMode="auto">
            <a:xfrm>
              <a:off x="6191073" y="4822236"/>
              <a:ext cx="44934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0" dirty="0">
                  <a:solidFill>
                    <a:srgbClr val="5D5D5D"/>
                  </a:solidFill>
                </a:rPr>
                <a:t>56</a:t>
              </a:r>
            </a:p>
          </p:txBody>
        </p:sp>
        <p:sp>
          <p:nvSpPr>
            <p:cNvPr id="41" name="Rectangle 4"/>
            <p:cNvSpPr>
              <a:spLocks noChangeArrowheads="1"/>
            </p:cNvSpPr>
            <p:nvPr/>
          </p:nvSpPr>
          <p:spPr bwMode="auto">
            <a:xfrm>
              <a:off x="6520071" y="4822236"/>
              <a:ext cx="44934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0" dirty="0">
                  <a:solidFill>
                    <a:srgbClr val="5D5D5D"/>
                  </a:solidFill>
                </a:rPr>
                <a:t>59</a:t>
              </a:r>
            </a:p>
          </p:txBody>
        </p:sp>
        <p:sp>
          <p:nvSpPr>
            <p:cNvPr id="42" name="Rectangle 4"/>
            <p:cNvSpPr>
              <a:spLocks noChangeArrowheads="1"/>
            </p:cNvSpPr>
            <p:nvPr/>
          </p:nvSpPr>
          <p:spPr bwMode="auto">
            <a:xfrm>
              <a:off x="6858978" y="4822236"/>
              <a:ext cx="44934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0" dirty="0">
                  <a:solidFill>
                    <a:srgbClr val="5D5D5D"/>
                  </a:solidFill>
                </a:rPr>
                <a:t>62</a:t>
              </a:r>
            </a:p>
          </p:txBody>
        </p:sp>
        <p:sp>
          <p:nvSpPr>
            <p:cNvPr id="43" name="Rectangle 4"/>
            <p:cNvSpPr>
              <a:spLocks noChangeArrowheads="1"/>
            </p:cNvSpPr>
            <p:nvPr/>
          </p:nvSpPr>
          <p:spPr bwMode="auto">
            <a:xfrm>
              <a:off x="7221371" y="4822236"/>
              <a:ext cx="449342" cy="3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300" b="0" dirty="0">
                  <a:solidFill>
                    <a:srgbClr val="5D5D5D"/>
                  </a:solidFill>
                </a:rPr>
                <a:t>65</a:t>
              </a:r>
            </a:p>
          </p:txBody>
        </p:sp>
      </p:grpSp>
    </p:spTree>
    <p:extLst>
      <p:ext uri="{BB962C8B-B14F-4D97-AF65-F5344CB8AC3E}">
        <p14:creationId xmlns:p14="http://schemas.microsoft.com/office/powerpoint/2010/main" val="18812034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up)">
                                      <p:cBhvr>
                                        <p:cTn id="11" dur="500"/>
                                        <p:tgtEl>
                                          <p:spTgt spid="11">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up)">
                                      <p:cBhvr>
                                        <p:cTn id="1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59292" y="552654"/>
            <a:ext cx="8115059" cy="58477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b="1" dirty="0">
                <a:solidFill>
                  <a:schemeClr val="accent6">
                    <a:lumMod val="75000"/>
                  </a:schemeClr>
                </a:solidFill>
              </a:rPr>
              <a:t>Retirement: Basic Considerations</a:t>
            </a:r>
          </a:p>
        </p:txBody>
      </p:sp>
      <p:sp>
        <p:nvSpPr>
          <p:cNvPr id="17" name="TextBox 16"/>
          <p:cNvSpPr txBox="1"/>
          <p:nvPr/>
        </p:nvSpPr>
        <p:spPr>
          <a:xfrm>
            <a:off x="4254846" y="1655797"/>
            <a:ext cx="2232412" cy="707886"/>
          </a:xfrm>
          <a:prstGeom prst="rect">
            <a:avLst/>
          </a:prstGeom>
          <a:noFill/>
        </p:spPr>
        <p:txBody>
          <a:bodyPr wrap="square" rtlCol="0">
            <a:spAutoFit/>
          </a:bodyPr>
          <a:lstStyle/>
          <a:p>
            <a:pPr lvl="0"/>
            <a:r>
              <a:rPr lang="en-US" sz="2000" b="1" dirty="0">
                <a:solidFill>
                  <a:schemeClr val="accent6"/>
                </a:solidFill>
              </a:rPr>
              <a:t>When do you want </a:t>
            </a:r>
            <a:br>
              <a:rPr lang="en-US" sz="2000" b="1" dirty="0">
                <a:solidFill>
                  <a:schemeClr val="accent6"/>
                </a:solidFill>
              </a:rPr>
            </a:br>
            <a:r>
              <a:rPr lang="en-US" sz="2000" b="1" dirty="0">
                <a:solidFill>
                  <a:schemeClr val="accent6"/>
                </a:solidFill>
              </a:rPr>
              <a:t>to retire?</a:t>
            </a:r>
            <a:endParaRPr lang="en-US" sz="2000" dirty="0"/>
          </a:p>
        </p:txBody>
      </p:sp>
      <p:sp>
        <p:nvSpPr>
          <p:cNvPr id="18" name="TextBox 17"/>
          <p:cNvSpPr txBox="1"/>
          <p:nvPr/>
        </p:nvSpPr>
        <p:spPr>
          <a:xfrm>
            <a:off x="4273132" y="2823473"/>
            <a:ext cx="2323280" cy="2708434"/>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US" sz="1600" dirty="0">
                <a:solidFill>
                  <a:srgbClr val="5D5D5D"/>
                </a:solidFill>
              </a:rPr>
              <a:t>The earlier you retire, the shorter the period of time you have to accumulate funds and the longer those dollars will need to last</a:t>
            </a:r>
          </a:p>
          <a:p>
            <a:pPr marL="171450" lvl="0" indent="-171450">
              <a:spcAft>
                <a:spcPts val="600"/>
              </a:spcAft>
              <a:buFont typeface="Arial" panose="020B0604020202020204" pitchFamily="34" charset="0"/>
              <a:buChar char="•"/>
            </a:pPr>
            <a:r>
              <a:rPr lang="en-US" sz="1600" dirty="0">
                <a:solidFill>
                  <a:srgbClr val="5D5D5D"/>
                </a:solidFill>
              </a:rPr>
              <a:t>Social Security isn’t available until age 62</a:t>
            </a:r>
          </a:p>
          <a:p>
            <a:pPr marL="171450" lvl="0" indent="-171450">
              <a:spcAft>
                <a:spcPts val="600"/>
              </a:spcAft>
              <a:buFont typeface="Arial" panose="020B0604020202020204" pitchFamily="34" charset="0"/>
              <a:buChar char="•"/>
            </a:pPr>
            <a:r>
              <a:rPr lang="en-US" sz="1600" dirty="0">
                <a:solidFill>
                  <a:srgbClr val="5D5D5D"/>
                </a:solidFill>
              </a:rPr>
              <a:t>Medicare eligibility begins at age 65</a:t>
            </a:r>
          </a:p>
        </p:txBody>
      </p:sp>
      <p:sp>
        <p:nvSpPr>
          <p:cNvPr id="13" name="TextBox 12"/>
          <p:cNvSpPr txBox="1"/>
          <p:nvPr/>
        </p:nvSpPr>
        <p:spPr>
          <a:xfrm>
            <a:off x="1732055" y="1655797"/>
            <a:ext cx="2412404" cy="1015663"/>
          </a:xfrm>
          <a:prstGeom prst="rect">
            <a:avLst/>
          </a:prstGeom>
          <a:noFill/>
        </p:spPr>
        <p:txBody>
          <a:bodyPr wrap="square" rtlCol="0">
            <a:spAutoFit/>
          </a:bodyPr>
          <a:lstStyle/>
          <a:p>
            <a:pPr lvl="0"/>
            <a:r>
              <a:rPr lang="en-US" sz="2000" b="1" dirty="0">
                <a:solidFill>
                  <a:schemeClr val="accent6"/>
                </a:solidFill>
              </a:rPr>
              <a:t>What kind of retirement </a:t>
            </a:r>
            <a:br>
              <a:rPr lang="en-US" sz="2000" b="1" dirty="0">
                <a:solidFill>
                  <a:schemeClr val="accent6"/>
                </a:solidFill>
              </a:rPr>
            </a:br>
            <a:r>
              <a:rPr lang="en-US" sz="2000" b="1" dirty="0">
                <a:solidFill>
                  <a:schemeClr val="accent6"/>
                </a:solidFill>
              </a:rPr>
              <a:t>do you want?</a:t>
            </a:r>
          </a:p>
        </p:txBody>
      </p:sp>
      <p:sp>
        <p:nvSpPr>
          <p:cNvPr id="14" name="TextBox 13"/>
          <p:cNvSpPr txBox="1"/>
          <p:nvPr/>
        </p:nvSpPr>
        <p:spPr>
          <a:xfrm>
            <a:off x="1722922" y="2804889"/>
            <a:ext cx="2649351" cy="2625616"/>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US" sz="1600" dirty="0">
                <a:solidFill>
                  <a:srgbClr val="5D5D5D"/>
                </a:solidFill>
              </a:rPr>
              <a:t>Financial independence </a:t>
            </a:r>
          </a:p>
          <a:p>
            <a:pPr marL="171450" lvl="0" indent="-171450">
              <a:spcAft>
                <a:spcPts val="600"/>
              </a:spcAft>
              <a:buFont typeface="Arial" panose="020B0604020202020204" pitchFamily="34" charset="0"/>
              <a:buChar char="•"/>
            </a:pPr>
            <a:r>
              <a:rPr lang="en-US" sz="1600" dirty="0">
                <a:solidFill>
                  <a:srgbClr val="5D5D5D"/>
                </a:solidFill>
              </a:rPr>
              <a:t>Freedom to travel, </a:t>
            </a:r>
            <a:br>
              <a:rPr lang="en-US" sz="1600" dirty="0">
                <a:solidFill>
                  <a:srgbClr val="5D5D5D"/>
                </a:solidFill>
              </a:rPr>
            </a:br>
            <a:r>
              <a:rPr lang="en-US" sz="1600" dirty="0">
                <a:solidFill>
                  <a:srgbClr val="5D5D5D"/>
                </a:solidFill>
              </a:rPr>
              <a:t>pursue hobbies</a:t>
            </a:r>
          </a:p>
          <a:p>
            <a:pPr marL="171450" lvl="0" indent="-171450">
              <a:spcAft>
                <a:spcPts val="600"/>
              </a:spcAft>
              <a:buFont typeface="Arial" panose="020B0604020202020204" pitchFamily="34" charset="0"/>
              <a:buChar char="•"/>
            </a:pPr>
            <a:r>
              <a:rPr lang="en-US" sz="1600" dirty="0">
                <a:solidFill>
                  <a:srgbClr val="5D5D5D"/>
                </a:solidFill>
              </a:rPr>
              <a:t>Ability to live where you </a:t>
            </a:r>
            <a:br>
              <a:rPr lang="en-US" sz="1600" dirty="0">
                <a:solidFill>
                  <a:srgbClr val="5D5D5D"/>
                </a:solidFill>
              </a:rPr>
            </a:br>
            <a:r>
              <a:rPr lang="en-US" sz="1600" dirty="0">
                <a:solidFill>
                  <a:srgbClr val="5D5D5D"/>
                </a:solidFill>
              </a:rPr>
              <a:t>want (e.g., in current </a:t>
            </a:r>
            <a:br>
              <a:rPr lang="en-US" sz="1600" dirty="0">
                <a:solidFill>
                  <a:srgbClr val="5D5D5D"/>
                </a:solidFill>
              </a:rPr>
            </a:br>
            <a:r>
              <a:rPr lang="en-US" sz="1600" dirty="0">
                <a:solidFill>
                  <a:srgbClr val="5D5D5D"/>
                </a:solidFill>
              </a:rPr>
              <a:t>home, vacation home)</a:t>
            </a:r>
          </a:p>
          <a:p>
            <a:pPr marL="171450" lvl="0" indent="-171450">
              <a:spcAft>
                <a:spcPts val="600"/>
              </a:spcAft>
              <a:buFont typeface="Arial" panose="020B0604020202020204" pitchFamily="34" charset="0"/>
              <a:buChar char="•"/>
            </a:pPr>
            <a:r>
              <a:rPr lang="en-US" sz="1600" dirty="0">
                <a:solidFill>
                  <a:srgbClr val="5D5D5D"/>
                </a:solidFill>
              </a:rPr>
              <a:t>Opportunity to provide financially for children or grandchildren</a:t>
            </a:r>
          </a:p>
        </p:txBody>
      </p:sp>
      <p:sp>
        <p:nvSpPr>
          <p:cNvPr id="21" name="TextBox 20"/>
          <p:cNvSpPr txBox="1"/>
          <p:nvPr/>
        </p:nvSpPr>
        <p:spPr>
          <a:xfrm>
            <a:off x="6657541" y="1655797"/>
            <a:ext cx="2719630" cy="707886"/>
          </a:xfrm>
          <a:prstGeom prst="rect">
            <a:avLst/>
          </a:prstGeom>
          <a:noFill/>
        </p:spPr>
        <p:txBody>
          <a:bodyPr wrap="square" rtlCol="0">
            <a:spAutoFit/>
          </a:bodyPr>
          <a:lstStyle/>
          <a:p>
            <a:pPr lvl="0"/>
            <a:r>
              <a:rPr lang="en-US" sz="2000" b="1" dirty="0">
                <a:solidFill>
                  <a:schemeClr val="accent6"/>
                </a:solidFill>
              </a:rPr>
              <a:t>How long will </a:t>
            </a:r>
            <a:br>
              <a:rPr lang="en-US" sz="2000" b="1" dirty="0">
                <a:solidFill>
                  <a:schemeClr val="accent6"/>
                </a:solidFill>
              </a:rPr>
            </a:br>
            <a:r>
              <a:rPr lang="en-US" sz="2000" b="1" dirty="0">
                <a:solidFill>
                  <a:schemeClr val="accent6"/>
                </a:solidFill>
              </a:rPr>
              <a:t>retirement last?</a:t>
            </a:r>
            <a:endParaRPr lang="en-US" sz="2000" dirty="0"/>
          </a:p>
        </p:txBody>
      </p:sp>
      <p:sp>
        <p:nvSpPr>
          <p:cNvPr id="22" name="TextBox 21"/>
          <p:cNvSpPr txBox="1"/>
          <p:nvPr/>
        </p:nvSpPr>
        <p:spPr>
          <a:xfrm>
            <a:off x="6692750" y="2920100"/>
            <a:ext cx="2117687" cy="1711222"/>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US" sz="1600" dirty="0">
                <a:solidFill>
                  <a:srgbClr val="5D5D5D"/>
                </a:solidFill>
              </a:rPr>
              <a:t>Average life expectancy is likely </a:t>
            </a:r>
            <a:br>
              <a:rPr lang="en-US" sz="1600" dirty="0">
                <a:solidFill>
                  <a:srgbClr val="5D5D5D"/>
                </a:solidFill>
              </a:rPr>
            </a:br>
            <a:r>
              <a:rPr lang="en-US" sz="1600" dirty="0">
                <a:solidFill>
                  <a:srgbClr val="5D5D5D"/>
                </a:solidFill>
              </a:rPr>
              <a:t>to continue to increase</a:t>
            </a:r>
          </a:p>
          <a:p>
            <a:pPr marL="171450" lvl="0" indent="-171450">
              <a:spcAft>
                <a:spcPts val="600"/>
              </a:spcAft>
              <a:buFont typeface="Arial" panose="020B0604020202020204" pitchFamily="34" charset="0"/>
              <a:buChar char="•"/>
            </a:pPr>
            <a:r>
              <a:rPr lang="en-US" sz="1600" dirty="0">
                <a:solidFill>
                  <a:srgbClr val="5D5D5D"/>
                </a:solidFill>
              </a:rPr>
              <a:t>Retirement may last 25 years or more</a:t>
            </a:r>
          </a:p>
        </p:txBody>
      </p:sp>
      <p:grpSp>
        <p:nvGrpSpPr>
          <p:cNvPr id="3" name="Group 2">
            <a:extLst>
              <a:ext uri="{FF2B5EF4-FFF2-40B4-BE49-F238E27FC236}">
                <a16:creationId xmlns:a16="http://schemas.microsoft.com/office/drawing/2014/main" id="{E83031B6-7F63-4AAE-B2DC-0CACC8CB6F0E}"/>
              </a:ext>
            </a:extLst>
          </p:cNvPr>
          <p:cNvGrpSpPr/>
          <p:nvPr/>
        </p:nvGrpSpPr>
        <p:grpSpPr>
          <a:xfrm>
            <a:off x="4232787" y="1732547"/>
            <a:ext cx="2398228" cy="3825784"/>
            <a:chOff x="4232787" y="1409600"/>
            <a:chExt cx="2398228" cy="4148731"/>
          </a:xfrm>
        </p:grpSpPr>
        <p:sp>
          <p:nvSpPr>
            <p:cNvPr id="27" name="Line 6"/>
            <p:cNvSpPr>
              <a:spLocks noChangeShapeType="1"/>
            </p:cNvSpPr>
            <p:nvPr/>
          </p:nvSpPr>
          <p:spPr bwMode="auto">
            <a:xfrm>
              <a:off x="4232787" y="1409600"/>
              <a:ext cx="0" cy="41487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28" name="Line 6"/>
            <p:cNvSpPr>
              <a:spLocks noChangeShapeType="1"/>
            </p:cNvSpPr>
            <p:nvPr/>
          </p:nvSpPr>
          <p:spPr bwMode="auto">
            <a:xfrm>
              <a:off x="6631015" y="1409601"/>
              <a:ext cx="0" cy="414873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dirty="0"/>
            </a:p>
          </p:txBody>
        </p:sp>
      </p:gr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8196" y="1861910"/>
            <a:ext cx="6085804" cy="4112865"/>
          </a:xfrm>
          <a:prstGeom prst="rect">
            <a:avLst/>
          </a:prstGeom>
        </p:spPr>
      </p:pic>
      <p:sp>
        <p:nvSpPr>
          <p:cNvPr id="48131" name="Rectangle 6"/>
          <p:cNvSpPr>
            <a:spLocks noGrp="1" noChangeArrowheads="1"/>
          </p:cNvSpPr>
          <p:nvPr>
            <p:ph idx="1"/>
          </p:nvPr>
        </p:nvSpPr>
        <p:spPr>
          <a:xfrm>
            <a:off x="1578048" y="1999615"/>
            <a:ext cx="4523050" cy="4112865"/>
          </a:xfrm>
          <a:prstGeom prst="rect">
            <a:avLst/>
          </a:prstGeom>
        </p:spPr>
        <p:txBody>
          <a:bodyPr>
            <a:noAutofit/>
          </a:bodyPr>
          <a:lstStyle/>
          <a:p>
            <a:pPr>
              <a:buClr>
                <a:schemeClr val="accent1"/>
              </a:buClr>
            </a:pPr>
            <a:r>
              <a:rPr lang="en-US" sz="2200" dirty="0"/>
              <a:t>Tax deferral can help your money grow</a:t>
            </a:r>
          </a:p>
          <a:p>
            <a:pPr>
              <a:buClr>
                <a:schemeClr val="accent1"/>
              </a:buClr>
            </a:pPr>
            <a:r>
              <a:rPr lang="en-US" sz="2200" dirty="0"/>
              <a:t>Take full advantage of 401(k)s and other employer-sponsored retirement plans</a:t>
            </a:r>
          </a:p>
          <a:p>
            <a:pPr>
              <a:buClr>
                <a:schemeClr val="accent1"/>
              </a:buClr>
            </a:pPr>
            <a:r>
              <a:rPr lang="en-US" sz="2200" dirty="0"/>
              <a:t>Contribute to a traditional or Roth IRA if you qualify</a:t>
            </a:r>
          </a:p>
          <a:p>
            <a:pPr>
              <a:buClr>
                <a:schemeClr val="accent1"/>
              </a:buClr>
            </a:pPr>
            <a:r>
              <a:rPr lang="en-US" sz="2200" dirty="0"/>
              <a:t>10% additional penalty tax applies for early withdrawals</a:t>
            </a:r>
          </a:p>
        </p:txBody>
      </p:sp>
      <p:sp>
        <p:nvSpPr>
          <p:cNvPr id="5" name="Title 1"/>
          <p:cNvSpPr txBox="1">
            <a:spLocks/>
          </p:cNvSpPr>
          <p:nvPr/>
        </p:nvSpPr>
        <p:spPr>
          <a:xfrm>
            <a:off x="1684420" y="530352"/>
            <a:ext cx="7014517" cy="119808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b="1" dirty="0">
                <a:solidFill>
                  <a:schemeClr val="accent6">
                    <a:lumMod val="75000"/>
                  </a:schemeClr>
                </a:solidFill>
              </a:rPr>
              <a:t>Retirement: Tax-Advantaged </a:t>
            </a:r>
            <a:br>
              <a:rPr lang="en-US" b="1" dirty="0">
                <a:solidFill>
                  <a:schemeClr val="accent6">
                    <a:lumMod val="75000"/>
                  </a:schemeClr>
                </a:solidFill>
              </a:rPr>
            </a:br>
            <a:r>
              <a:rPr lang="en-US" b="1" dirty="0">
                <a:solidFill>
                  <a:schemeClr val="accent6">
                    <a:lumMod val="75000"/>
                  </a:schemeClr>
                </a:solidFill>
              </a:rPr>
              <a:t>Savings Vehicles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Effect transition="in" filter="fade">
                                      <p:cBhvr>
                                        <p:cTn id="17"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413"/>
          <a:stretch/>
        </p:blipFill>
        <p:spPr>
          <a:xfrm>
            <a:off x="4665518" y="359852"/>
            <a:ext cx="4478482" cy="5631873"/>
          </a:xfrm>
          <a:prstGeom prst="rect">
            <a:avLst/>
          </a:prstGeom>
        </p:spPr>
      </p:pic>
      <p:sp>
        <p:nvSpPr>
          <p:cNvPr id="2" name="Title 1"/>
          <p:cNvSpPr>
            <a:spLocks noGrp="1"/>
          </p:cNvSpPr>
          <p:nvPr>
            <p:ph type="title"/>
          </p:nvPr>
        </p:nvSpPr>
        <p:spPr>
          <a:xfrm>
            <a:off x="1618007" y="499885"/>
            <a:ext cx="8168586" cy="594441"/>
          </a:xfrm>
        </p:spPr>
        <p:txBody>
          <a:bodyPr/>
          <a:lstStyle/>
          <a:p>
            <a:r>
              <a:rPr lang="en-US" b="1" dirty="0">
                <a:solidFill>
                  <a:schemeClr val="accent6">
                    <a:lumMod val="75000"/>
                  </a:schemeClr>
                </a:solidFill>
              </a:rPr>
              <a:t>The Ground to Cover</a:t>
            </a:r>
          </a:p>
        </p:txBody>
      </p:sp>
      <p:sp>
        <p:nvSpPr>
          <p:cNvPr id="5" name="Content Placeholder 2"/>
          <p:cNvSpPr>
            <a:spLocks noGrp="1"/>
          </p:cNvSpPr>
          <p:nvPr>
            <p:ph idx="1"/>
          </p:nvPr>
        </p:nvSpPr>
        <p:spPr>
          <a:xfrm>
            <a:off x="1703833" y="1391445"/>
            <a:ext cx="5923370" cy="4600280"/>
          </a:xfrm>
        </p:spPr>
        <p:txBody>
          <a:bodyPr>
            <a:noAutofit/>
          </a:bodyPr>
          <a:lstStyle/>
          <a:p>
            <a:pPr>
              <a:spcBef>
                <a:spcPts val="0"/>
              </a:spcBef>
              <a:spcAft>
                <a:spcPts val="300"/>
              </a:spcAft>
            </a:pPr>
            <a:r>
              <a:rPr lang="en-US" dirty="0"/>
              <a:t>Setting goals</a:t>
            </a:r>
          </a:p>
          <a:p>
            <a:pPr>
              <a:spcBef>
                <a:spcPts val="0"/>
              </a:spcBef>
              <a:spcAft>
                <a:spcPts val="300"/>
              </a:spcAft>
            </a:pPr>
            <a:r>
              <a:rPr lang="en-US" dirty="0"/>
              <a:t>Budgeting</a:t>
            </a:r>
          </a:p>
          <a:p>
            <a:pPr>
              <a:spcBef>
                <a:spcPts val="0"/>
              </a:spcBef>
              <a:spcAft>
                <a:spcPts val="300"/>
              </a:spcAft>
            </a:pPr>
            <a:r>
              <a:rPr lang="en-US" dirty="0"/>
              <a:t>Emergency fund</a:t>
            </a:r>
          </a:p>
          <a:p>
            <a:pPr>
              <a:spcBef>
                <a:spcPts val="0"/>
              </a:spcBef>
              <a:spcAft>
                <a:spcPts val="300"/>
              </a:spcAft>
            </a:pPr>
            <a:r>
              <a:rPr lang="en-US" dirty="0"/>
              <a:t>Insurance</a:t>
            </a:r>
          </a:p>
          <a:p>
            <a:pPr>
              <a:spcBef>
                <a:spcPts val="0"/>
              </a:spcBef>
              <a:spcAft>
                <a:spcPts val="300"/>
              </a:spcAft>
            </a:pPr>
            <a:r>
              <a:rPr lang="en-US" dirty="0"/>
              <a:t>Using credit</a:t>
            </a:r>
          </a:p>
          <a:p>
            <a:pPr>
              <a:spcBef>
                <a:spcPts val="0"/>
              </a:spcBef>
              <a:spcAft>
                <a:spcPts val="300"/>
              </a:spcAft>
            </a:pPr>
            <a:r>
              <a:rPr lang="en-US" dirty="0"/>
              <a:t>Investing</a:t>
            </a:r>
          </a:p>
          <a:p>
            <a:pPr>
              <a:spcBef>
                <a:spcPts val="0"/>
              </a:spcBef>
              <a:spcAft>
                <a:spcPts val="300"/>
              </a:spcAft>
            </a:pPr>
            <a:r>
              <a:rPr lang="en-US" dirty="0"/>
              <a:t>Tax planning</a:t>
            </a:r>
          </a:p>
          <a:p>
            <a:pPr>
              <a:spcBef>
                <a:spcPts val="0"/>
              </a:spcBef>
              <a:spcAft>
                <a:spcPts val="300"/>
              </a:spcAft>
            </a:pPr>
            <a:r>
              <a:rPr lang="en-US" dirty="0"/>
              <a:t>Saving for college</a:t>
            </a:r>
          </a:p>
          <a:p>
            <a:pPr>
              <a:spcBef>
                <a:spcPts val="0"/>
              </a:spcBef>
              <a:spcAft>
                <a:spcPts val="300"/>
              </a:spcAft>
            </a:pPr>
            <a:r>
              <a:rPr lang="en-US" dirty="0"/>
              <a:t>Retirement planning</a:t>
            </a:r>
          </a:p>
          <a:p>
            <a:pPr>
              <a:spcBef>
                <a:spcPts val="0"/>
              </a:spcBef>
              <a:spcAft>
                <a:spcPts val="300"/>
              </a:spcAft>
            </a:pPr>
            <a:r>
              <a:rPr lang="en-US" dirty="0"/>
              <a:t>Estate planning</a:t>
            </a:r>
          </a:p>
          <a:p>
            <a:endParaRPr lang="en-US" sz="2400" dirty="0"/>
          </a:p>
          <a:p>
            <a:endParaRPr lang="en-US" sz="2400" dirty="0"/>
          </a:p>
          <a:p>
            <a:endParaRPr lang="en-US" sz="2400" dirty="0"/>
          </a:p>
          <a:p>
            <a:endParaRPr lang="en-US" sz="2400" dirty="0"/>
          </a:p>
          <a:p>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04307" y="1081319"/>
            <a:ext cx="7339693" cy="4893129"/>
          </a:xfrm>
          <a:prstGeom prst="rect">
            <a:avLst/>
          </a:prstGeom>
        </p:spPr>
      </p:pic>
      <p:sp>
        <p:nvSpPr>
          <p:cNvPr id="4098" name="Rectangle 5"/>
          <p:cNvSpPr>
            <a:spLocks noGrp="1" noChangeArrowheads="1"/>
          </p:cNvSpPr>
          <p:nvPr>
            <p:ph type="title"/>
          </p:nvPr>
        </p:nvSpPr>
        <p:spPr>
          <a:xfrm>
            <a:off x="1665170" y="530352"/>
            <a:ext cx="7033767" cy="594441"/>
          </a:xfrm>
        </p:spPr>
        <p:txBody>
          <a:bodyPr/>
          <a:lstStyle/>
          <a:p>
            <a:pPr eaLnBrk="1" hangingPunct="1"/>
            <a:r>
              <a:rPr lang="en-US" b="1" dirty="0">
                <a:solidFill>
                  <a:schemeClr val="accent6">
                    <a:lumMod val="75000"/>
                  </a:schemeClr>
                </a:solidFill>
                <a:cs typeface="Arial" pitchFamily="34" charset="0"/>
              </a:rPr>
              <a:t>Estate Planning Fundamentals</a:t>
            </a:r>
          </a:p>
        </p:txBody>
      </p:sp>
      <p:sp>
        <p:nvSpPr>
          <p:cNvPr id="4099" name="Rectangle 6"/>
          <p:cNvSpPr>
            <a:spLocks noGrp="1" noChangeArrowheads="1"/>
          </p:cNvSpPr>
          <p:nvPr>
            <p:ph idx="1"/>
          </p:nvPr>
        </p:nvSpPr>
        <p:spPr>
          <a:xfrm>
            <a:off x="1804307" y="1443789"/>
            <a:ext cx="5923370" cy="3282669"/>
          </a:xfrm>
        </p:spPr>
        <p:txBody>
          <a:bodyPr/>
          <a:lstStyle/>
          <a:p>
            <a:pPr eaLnBrk="1" hangingPunct="1"/>
            <a:r>
              <a:rPr lang="en-US" dirty="0">
                <a:cs typeface="Arial" pitchFamily="34" charset="0"/>
              </a:rPr>
              <a:t>Intestacy</a:t>
            </a:r>
          </a:p>
          <a:p>
            <a:pPr eaLnBrk="1" hangingPunct="1"/>
            <a:r>
              <a:rPr lang="en-US" dirty="0">
                <a:cs typeface="Arial" pitchFamily="34" charset="0"/>
              </a:rPr>
              <a:t>Wills</a:t>
            </a:r>
          </a:p>
          <a:p>
            <a:pPr eaLnBrk="1" hangingPunct="1"/>
            <a:r>
              <a:rPr lang="en-US" dirty="0">
                <a:cs typeface="Arial" pitchFamily="34" charset="0"/>
              </a:rPr>
              <a:t>Trusts</a:t>
            </a:r>
          </a:p>
          <a:p>
            <a:pPr eaLnBrk="1" hangingPunct="1"/>
            <a:r>
              <a:rPr lang="en-US" dirty="0">
                <a:cs typeface="Arial" pitchFamily="34" charset="0"/>
              </a:rPr>
              <a:t>Planning for incapacity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fade">
                                      <p:cBhvr>
                                        <p:cTn id="15" dur="500"/>
                                        <p:tgtEl>
                                          <p:spTgt spid="409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Effect transition="in" filter="fade">
                                      <p:cBhvr>
                                        <p:cTn id="20"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a:xfrm>
            <a:off x="1607418" y="530352"/>
            <a:ext cx="7091519" cy="594441"/>
          </a:xfrm>
        </p:spPr>
        <p:txBody>
          <a:bodyPr>
            <a:noAutofit/>
          </a:bodyPr>
          <a:lstStyle/>
          <a:p>
            <a:pPr eaLnBrk="1" hangingPunct="1">
              <a:defRPr/>
            </a:pPr>
            <a:r>
              <a:rPr lang="en-US" b="1" dirty="0">
                <a:solidFill>
                  <a:schemeClr val="accent6">
                    <a:lumMod val="75000"/>
                  </a:schemeClr>
                </a:solidFill>
                <a:cs typeface="Arial" charset="0"/>
              </a:rPr>
              <a:t>Estate Planning: Intestacy</a:t>
            </a:r>
          </a:p>
        </p:txBody>
      </p:sp>
      <p:sp>
        <p:nvSpPr>
          <p:cNvPr id="48131" name="Rectangle 6"/>
          <p:cNvSpPr>
            <a:spLocks noGrp="1" noChangeArrowheads="1"/>
          </p:cNvSpPr>
          <p:nvPr>
            <p:ph idx="1"/>
          </p:nvPr>
        </p:nvSpPr>
        <p:spPr>
          <a:xfrm>
            <a:off x="1567516" y="1870991"/>
            <a:ext cx="4252869" cy="3542190"/>
          </a:xfrm>
        </p:spPr>
        <p:txBody>
          <a:bodyPr>
            <a:noAutofit/>
          </a:bodyPr>
          <a:lstStyle/>
          <a:p>
            <a:pPr marL="284163" indent="-284163">
              <a:buClr>
                <a:schemeClr val="accent1"/>
              </a:buClr>
              <a:defRPr/>
            </a:pPr>
            <a:r>
              <a:rPr lang="en-US" sz="2400" dirty="0">
                <a:cs typeface="Arial" charset="0"/>
              </a:rPr>
              <a:t>Intestacy laws vary from state to state</a:t>
            </a:r>
          </a:p>
          <a:p>
            <a:pPr marL="284163" indent="-284163">
              <a:buClr>
                <a:schemeClr val="accent1"/>
              </a:buClr>
              <a:defRPr/>
            </a:pPr>
            <a:r>
              <a:rPr lang="en-US" sz="2400" dirty="0">
                <a:cs typeface="Arial" charset="0"/>
              </a:rPr>
              <a:t>Typical pattern of distribution divides property between surviving spouse and children</a:t>
            </a:r>
          </a:p>
          <a:p>
            <a:pPr marL="284163" indent="-284163">
              <a:buClr>
                <a:schemeClr val="accent1"/>
              </a:buClr>
              <a:defRPr/>
            </a:pPr>
            <a:r>
              <a:rPr lang="en-US" sz="2400" dirty="0">
                <a:cs typeface="Arial" charset="0"/>
              </a:rPr>
              <a:t>Your actual wishes are irrelevant</a:t>
            </a:r>
          </a:p>
          <a:p>
            <a:pPr marL="284163" indent="-284163">
              <a:buClr>
                <a:schemeClr val="accent1"/>
              </a:buClr>
              <a:defRPr/>
            </a:pPr>
            <a:r>
              <a:rPr lang="en-US" sz="2400" dirty="0">
                <a:cs typeface="Arial" charset="0"/>
              </a:rPr>
              <a:t>Many potential problems</a:t>
            </a:r>
          </a:p>
        </p:txBody>
      </p:sp>
      <p:cxnSp>
        <p:nvCxnSpPr>
          <p:cNvPr id="6" name="AutoShape 15"/>
          <p:cNvCxnSpPr>
            <a:cxnSpLocks noChangeShapeType="1"/>
          </p:cNvCxnSpPr>
          <p:nvPr/>
        </p:nvCxnSpPr>
        <p:spPr bwMode="auto">
          <a:xfrm rot="5400000">
            <a:off x="6336177" y="3441606"/>
            <a:ext cx="685484" cy="1218637"/>
          </a:xfrm>
          <a:prstGeom prst="bentConnector3">
            <a:avLst>
              <a:gd name="adj1" fmla="val 50000"/>
            </a:avLst>
          </a:prstGeom>
          <a:ln w="38100">
            <a:solidFill>
              <a:schemeClr val="accent6">
                <a:lumMod val="60000"/>
                <a:lumOff val="40000"/>
              </a:schemeClr>
            </a:solidFill>
            <a:headEn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7" name="AutoShape 16"/>
          <p:cNvCxnSpPr>
            <a:cxnSpLocks noChangeShapeType="1"/>
          </p:cNvCxnSpPr>
          <p:nvPr/>
        </p:nvCxnSpPr>
        <p:spPr bwMode="auto">
          <a:xfrm rot="16200000" flipH="1">
            <a:off x="6645224" y="3727608"/>
            <a:ext cx="1281315" cy="4710"/>
          </a:xfrm>
          <a:prstGeom prst="bentConnector3">
            <a:avLst>
              <a:gd name="adj1" fmla="val 50000"/>
            </a:avLst>
          </a:prstGeom>
          <a:ln w="38100">
            <a:solidFill>
              <a:schemeClr val="accent6">
                <a:lumMod val="60000"/>
                <a:lumOff val="40000"/>
              </a:schemeClr>
            </a:solidFill>
            <a:headEn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8" name="AutoShape 17"/>
          <p:cNvCxnSpPr>
            <a:cxnSpLocks noChangeShapeType="1"/>
          </p:cNvCxnSpPr>
          <p:nvPr/>
        </p:nvCxnSpPr>
        <p:spPr bwMode="auto">
          <a:xfrm rot="16200000" flipH="1">
            <a:off x="7589327" y="3407914"/>
            <a:ext cx="685484" cy="1286025"/>
          </a:xfrm>
          <a:prstGeom prst="bentConnector3">
            <a:avLst>
              <a:gd name="adj1" fmla="val 50000"/>
            </a:avLst>
          </a:prstGeom>
          <a:ln w="38100">
            <a:solidFill>
              <a:schemeClr val="accent6">
                <a:lumMod val="60000"/>
                <a:lumOff val="40000"/>
              </a:schemeClr>
            </a:solidFill>
            <a:headEnd/>
            <a:tailEnd type="triangle" w="med" len="med"/>
          </a:ln>
          <a:effectLst/>
        </p:spPr>
        <p:style>
          <a:lnRef idx="3">
            <a:schemeClr val="accent1"/>
          </a:lnRef>
          <a:fillRef idx="0">
            <a:schemeClr val="accent1"/>
          </a:fillRef>
          <a:effectRef idx="2">
            <a:schemeClr val="accent1"/>
          </a:effectRef>
          <a:fontRef idx="minor">
            <a:schemeClr val="tx1"/>
          </a:fontRef>
        </p:style>
      </p:cxnSp>
      <p:sp>
        <p:nvSpPr>
          <p:cNvPr id="9" name="Text Box 18"/>
          <p:cNvSpPr txBox="1">
            <a:spLocks noChangeArrowheads="1"/>
          </p:cNvSpPr>
          <p:nvPr/>
        </p:nvSpPr>
        <p:spPr bwMode="auto">
          <a:xfrm>
            <a:off x="5803765" y="1951662"/>
            <a:ext cx="2983121" cy="584776"/>
          </a:xfrm>
          <a:prstGeom prst="rect">
            <a:avLst/>
          </a:prstGeom>
          <a:noFill/>
          <a:ln w="9525">
            <a:noFill/>
            <a:miter lim="800000"/>
            <a:headEnd/>
            <a:tailEnd/>
          </a:ln>
        </p:spPr>
        <p:txBody>
          <a:bodyPr>
            <a:spAutoFit/>
          </a:bodyPr>
          <a:lstStyle/>
          <a:p>
            <a:pPr algn="ctr">
              <a:spcBef>
                <a:spcPct val="50000"/>
              </a:spcBef>
            </a:pPr>
            <a:r>
              <a:rPr lang="en-US" sz="1600" b="1" dirty="0">
                <a:solidFill>
                  <a:schemeClr val="accent6"/>
                </a:solidFill>
              </a:rPr>
              <a:t>A typical intestate distribution pattern looks like this: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616" y="4357827"/>
            <a:ext cx="448233" cy="99847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071" y="4568200"/>
            <a:ext cx="406815" cy="66064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5401" y="4564185"/>
            <a:ext cx="439848" cy="688459"/>
          </a:xfrm>
          <a:prstGeom prst="rect">
            <a:avLst/>
          </a:prstGeom>
        </p:spPr>
      </p:pic>
      <p:sp>
        <p:nvSpPr>
          <p:cNvPr id="13" name="TextBox 12"/>
          <p:cNvSpPr txBox="1"/>
          <p:nvPr/>
        </p:nvSpPr>
        <p:spPr>
          <a:xfrm>
            <a:off x="6801802" y="5332064"/>
            <a:ext cx="1039404" cy="566501"/>
          </a:xfrm>
          <a:prstGeom prst="rect">
            <a:avLst/>
          </a:prstGeom>
          <a:noFill/>
        </p:spPr>
        <p:txBody>
          <a:bodyPr wrap="square" rtlCol="0">
            <a:noAutofit/>
          </a:bodyPr>
          <a:lstStyle/>
          <a:p>
            <a:pPr algn="ctr"/>
            <a:r>
              <a:rPr lang="en-US" sz="1600" b="1" dirty="0">
                <a:solidFill>
                  <a:srgbClr val="5D5D5D"/>
                </a:solidFill>
              </a:rPr>
              <a:t>Child ¼</a:t>
            </a:r>
          </a:p>
        </p:txBody>
      </p:sp>
      <p:sp>
        <p:nvSpPr>
          <p:cNvPr id="14" name="TextBox 13"/>
          <p:cNvSpPr txBox="1"/>
          <p:nvPr/>
        </p:nvSpPr>
        <p:spPr>
          <a:xfrm>
            <a:off x="7994824" y="5332064"/>
            <a:ext cx="1149176" cy="712697"/>
          </a:xfrm>
          <a:prstGeom prst="rect">
            <a:avLst/>
          </a:prstGeom>
          <a:noFill/>
        </p:spPr>
        <p:txBody>
          <a:bodyPr wrap="square" rtlCol="0">
            <a:noAutofit/>
          </a:bodyPr>
          <a:lstStyle/>
          <a:p>
            <a:pPr algn="ctr"/>
            <a:r>
              <a:rPr lang="en-US" sz="1600" b="1" dirty="0">
                <a:solidFill>
                  <a:srgbClr val="5D5D5D"/>
                </a:solidFill>
              </a:rPr>
              <a:t>Child ¼</a:t>
            </a:r>
          </a:p>
        </p:txBody>
      </p:sp>
      <p:sp>
        <p:nvSpPr>
          <p:cNvPr id="15" name="TextBox 14"/>
          <p:cNvSpPr txBox="1"/>
          <p:nvPr/>
        </p:nvSpPr>
        <p:spPr>
          <a:xfrm>
            <a:off x="5615694" y="5312814"/>
            <a:ext cx="928209" cy="566501"/>
          </a:xfrm>
          <a:prstGeom prst="rect">
            <a:avLst/>
          </a:prstGeom>
          <a:noFill/>
        </p:spPr>
        <p:txBody>
          <a:bodyPr wrap="square" rtlCol="0">
            <a:noAutofit/>
          </a:bodyPr>
          <a:lstStyle/>
          <a:p>
            <a:pPr algn="ctr"/>
            <a:r>
              <a:rPr lang="en-US" sz="1600" b="1" dirty="0">
                <a:solidFill>
                  <a:srgbClr val="5D5D5D"/>
                </a:solidFill>
              </a:rPr>
              <a:t>Wife ½</a:t>
            </a:r>
          </a:p>
          <a:p>
            <a:pPr algn="ctr"/>
            <a:endParaRPr lang="en-US" sz="1600" b="1" dirty="0"/>
          </a:p>
        </p:txBody>
      </p:sp>
      <p:sp>
        <p:nvSpPr>
          <p:cNvPr id="16" name="Rectangle 15"/>
          <p:cNvSpPr/>
          <p:nvPr/>
        </p:nvSpPr>
        <p:spPr>
          <a:xfrm>
            <a:off x="7061264" y="3447025"/>
            <a:ext cx="453145" cy="32545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7" name="TextBox 16"/>
          <p:cNvSpPr txBox="1"/>
          <p:nvPr/>
        </p:nvSpPr>
        <p:spPr>
          <a:xfrm>
            <a:off x="6539560" y="3436943"/>
            <a:ext cx="1625086" cy="584776"/>
          </a:xfrm>
          <a:prstGeom prst="rect">
            <a:avLst/>
          </a:prstGeom>
          <a:noFill/>
        </p:spPr>
        <p:txBody>
          <a:bodyPr wrap="square" rtlCol="0">
            <a:spAutoFit/>
          </a:bodyPr>
          <a:lstStyle/>
          <a:p>
            <a:r>
              <a:rPr lang="en-US" sz="1600" b="1" dirty="0">
                <a:solidFill>
                  <a:srgbClr val="5D5D5D"/>
                </a:solidFill>
              </a:rPr>
              <a:t>Husband / Father</a:t>
            </a: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b="4573"/>
          <a:stretch/>
        </p:blipFill>
        <p:spPr>
          <a:xfrm>
            <a:off x="7047968" y="2511209"/>
            <a:ext cx="466440" cy="991517"/>
          </a:xfrm>
          <a:prstGeom prst="rect">
            <a:avLst/>
          </a:prstGeom>
          <a:solidFill>
            <a:srgbClr val="FFFFFF"/>
          </a:solid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Effect transition="in" filter="fade">
                                      <p:cBhvr>
                                        <p:cTn id="17"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225739" y="1742173"/>
            <a:ext cx="5915552" cy="4221854"/>
          </a:xfrm>
          <a:prstGeom prst="rect">
            <a:avLst/>
          </a:prstGeom>
        </p:spPr>
      </p:pic>
      <p:sp>
        <p:nvSpPr>
          <p:cNvPr id="96261" name="Rectangle 5"/>
          <p:cNvSpPr>
            <a:spLocks noGrp="1" noChangeArrowheads="1"/>
          </p:cNvSpPr>
          <p:nvPr>
            <p:ph type="title"/>
          </p:nvPr>
        </p:nvSpPr>
        <p:spPr>
          <a:xfrm>
            <a:off x="1607418" y="530352"/>
            <a:ext cx="7091519" cy="594441"/>
          </a:xfrm>
        </p:spPr>
        <p:txBody>
          <a:bodyPr>
            <a:noAutofit/>
          </a:bodyPr>
          <a:lstStyle/>
          <a:p>
            <a:pPr eaLnBrk="1" hangingPunct="1">
              <a:defRPr/>
            </a:pPr>
            <a:r>
              <a:rPr lang="en-US" b="1" dirty="0">
                <a:solidFill>
                  <a:schemeClr val="accent6">
                    <a:lumMod val="75000"/>
                  </a:schemeClr>
                </a:solidFill>
                <a:cs typeface="Arial" charset="0"/>
              </a:rPr>
              <a:t>Estate Planning: Wills</a:t>
            </a:r>
          </a:p>
        </p:txBody>
      </p:sp>
      <p:sp>
        <p:nvSpPr>
          <p:cNvPr id="5" name="Content Placeholder 4"/>
          <p:cNvSpPr>
            <a:spLocks noGrp="1"/>
          </p:cNvSpPr>
          <p:nvPr>
            <p:ph idx="1"/>
          </p:nvPr>
        </p:nvSpPr>
        <p:spPr>
          <a:xfrm>
            <a:off x="1732546" y="1405284"/>
            <a:ext cx="4831883" cy="1634490"/>
          </a:xfrm>
        </p:spPr>
        <p:txBody>
          <a:bodyPr>
            <a:noAutofit/>
          </a:bodyPr>
          <a:lstStyle/>
          <a:p>
            <a:pPr>
              <a:buClr>
                <a:schemeClr val="accent1"/>
              </a:buClr>
              <a:defRPr/>
            </a:pPr>
            <a:r>
              <a:rPr lang="en-US" sz="2000" dirty="0">
                <a:cs typeface="Arial" charset="0"/>
              </a:rPr>
              <a:t>A will is the cornerstone of an estate plan</a:t>
            </a:r>
          </a:p>
          <a:p>
            <a:pPr>
              <a:buClr>
                <a:schemeClr val="accent1"/>
              </a:buClr>
              <a:defRPr/>
            </a:pPr>
            <a:r>
              <a:rPr lang="en-US" sz="2000" dirty="0">
                <a:cs typeface="Arial" charset="0"/>
              </a:rPr>
              <a:t>Directs how your property will be distributed</a:t>
            </a:r>
          </a:p>
          <a:p>
            <a:pPr>
              <a:buClr>
                <a:schemeClr val="accent1"/>
              </a:buClr>
              <a:defRPr/>
            </a:pPr>
            <a:r>
              <a:rPr lang="en-US" sz="2000" dirty="0">
                <a:cs typeface="Arial" charset="0"/>
              </a:rPr>
              <a:t>Names executor and guardian for minor children</a:t>
            </a:r>
          </a:p>
          <a:p>
            <a:pPr>
              <a:buClr>
                <a:schemeClr val="accent1"/>
              </a:buClr>
              <a:defRPr/>
            </a:pPr>
            <a:r>
              <a:rPr lang="en-US" sz="2000" dirty="0">
                <a:cs typeface="Arial" charset="0"/>
              </a:rPr>
              <a:t>Can accomplish </a:t>
            </a:r>
            <a:br>
              <a:rPr lang="en-US" sz="2000" dirty="0">
                <a:cs typeface="Arial" charset="0"/>
              </a:rPr>
            </a:br>
            <a:r>
              <a:rPr lang="en-US" sz="2000" dirty="0">
                <a:cs typeface="Arial" charset="0"/>
              </a:rPr>
              <a:t>other estate planning goals                                   (e.g., minimizing taxes) </a:t>
            </a:r>
          </a:p>
          <a:p>
            <a:pPr>
              <a:buClr>
                <a:schemeClr val="accent1"/>
              </a:buClr>
              <a:defRPr/>
            </a:pPr>
            <a:r>
              <a:rPr lang="en-US" sz="2000" dirty="0">
                <a:cs typeface="Arial" charset="0"/>
              </a:rPr>
              <a:t>Must be written, </a:t>
            </a:r>
            <a:br>
              <a:rPr lang="en-US" sz="2000" dirty="0">
                <a:cs typeface="Arial" charset="0"/>
              </a:rPr>
            </a:br>
            <a:r>
              <a:rPr lang="en-US" sz="2000" dirty="0">
                <a:cs typeface="Arial" charset="0"/>
              </a:rPr>
              <a:t>signed by you, and                                     witnessed</a:t>
            </a:r>
            <a:endParaRPr lang="en-US" sz="2000" dirty="0"/>
          </a:p>
          <a:p>
            <a:pPr>
              <a:buClr>
                <a:schemeClr val="accent1"/>
              </a:buClr>
              <a:defRPr/>
            </a:pPr>
            <a:endParaRPr lang="en-US" sz="2000" dirty="0">
              <a:cs typeface="Arial" charset="0"/>
            </a:endParaRPr>
          </a:p>
        </p:txBody>
      </p:sp>
      <p:sp>
        <p:nvSpPr>
          <p:cNvPr id="6149" name="Rectangle 7"/>
          <p:cNvSpPr>
            <a:spLocks noChangeArrowheads="1"/>
          </p:cNvSpPr>
          <p:nvPr/>
        </p:nvSpPr>
        <p:spPr bwMode="auto">
          <a:xfrm>
            <a:off x="3937000" y="1638300"/>
            <a:ext cx="3810000" cy="4530725"/>
          </a:xfrm>
          <a:prstGeom prst="rect">
            <a:avLst/>
          </a:prstGeom>
          <a:noFill/>
          <a:ln w="9525">
            <a:noFill/>
            <a:miter lim="800000"/>
            <a:headEnd/>
            <a:tailEnd/>
          </a:ln>
        </p:spPr>
        <p:txBody>
          <a:bodyPr/>
          <a:lstStyle/>
          <a:p>
            <a:pPr marL="342900" indent="-342900" eaLnBrk="1" hangingPunct="1">
              <a:spcBef>
                <a:spcPct val="20000"/>
              </a:spcBef>
              <a:buFontTx/>
              <a:buChar char="•"/>
            </a:pPr>
            <a:endParaRPr lang="en-US" dirty="0">
              <a:solidFill>
                <a:srgbClr val="143686"/>
              </a:solidFill>
              <a:cs typeface="Arial" pitchFamily="34" charset="0"/>
            </a:endParaRPr>
          </a:p>
          <a:p>
            <a:pPr marL="342900" indent="-342900" eaLnBrk="1" hangingPunct="1">
              <a:spcBef>
                <a:spcPct val="20000"/>
              </a:spcBef>
              <a:buFontTx/>
              <a:buChar char="•"/>
            </a:pPr>
            <a:endParaRPr lang="en-US" dirty="0">
              <a:solidFill>
                <a:srgbClr val="143686"/>
              </a:solidFill>
              <a:cs typeface="Arial"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7"/>
          <p:cNvSpPr>
            <a:spLocks noChangeArrowheads="1"/>
          </p:cNvSpPr>
          <p:nvPr/>
        </p:nvSpPr>
        <p:spPr bwMode="auto">
          <a:xfrm>
            <a:off x="4343400" y="1828800"/>
            <a:ext cx="3810000" cy="4530725"/>
          </a:xfrm>
          <a:prstGeom prst="rect">
            <a:avLst/>
          </a:prstGeom>
          <a:noFill/>
          <a:ln w="9525">
            <a:noFill/>
            <a:miter lim="800000"/>
            <a:headEnd/>
            <a:tailEnd/>
          </a:ln>
        </p:spPr>
        <p:txBody>
          <a:bodyPr/>
          <a:lstStyle/>
          <a:p>
            <a:pPr marL="342900" indent="-342900" eaLnBrk="1" hangingPunct="1">
              <a:spcBef>
                <a:spcPct val="20000"/>
              </a:spcBef>
              <a:buFontTx/>
              <a:buChar char="•"/>
            </a:pPr>
            <a:endParaRPr lang="en-US" dirty="0">
              <a:solidFill>
                <a:srgbClr val="143686"/>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3326"/>
          <a:stretch/>
        </p:blipFill>
        <p:spPr>
          <a:xfrm>
            <a:off x="3432133" y="2300438"/>
            <a:ext cx="5711867" cy="3681263"/>
          </a:xfrm>
          <a:prstGeom prst="rect">
            <a:avLst/>
          </a:prstGeom>
        </p:spPr>
      </p:pic>
      <p:sp>
        <p:nvSpPr>
          <p:cNvPr id="9" name="Rectangle 6"/>
          <p:cNvSpPr txBox="1">
            <a:spLocks noChangeArrowheads="1"/>
          </p:cNvSpPr>
          <p:nvPr/>
        </p:nvSpPr>
        <p:spPr>
          <a:xfrm>
            <a:off x="1607419" y="1796923"/>
            <a:ext cx="5005137" cy="45307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88925"/>
            <a:r>
              <a:rPr lang="en-US" sz="2300" dirty="0"/>
              <a:t>Incapacity can strike anyone at any time</a:t>
            </a:r>
          </a:p>
          <a:p>
            <a:pPr indent="-288925"/>
            <a:r>
              <a:rPr lang="en-US" sz="2300" dirty="0"/>
              <a:t>Failing to plan means a court would have to appoint a guardian</a:t>
            </a:r>
          </a:p>
          <a:p>
            <a:pPr indent="-288925"/>
            <a:r>
              <a:rPr lang="en-US" sz="2300" dirty="0"/>
              <a:t>Lack of planning  increases the burden on your guardian </a:t>
            </a:r>
          </a:p>
          <a:p>
            <a:pPr indent="-288925"/>
            <a:r>
              <a:rPr lang="en-US" sz="2300" dirty="0"/>
              <a:t>Your guardian’s decisions </a:t>
            </a:r>
            <a:br>
              <a:rPr lang="en-US" sz="2300" dirty="0"/>
            </a:br>
            <a:r>
              <a:rPr lang="en-US" sz="2300" dirty="0"/>
              <a:t>might not be what </a:t>
            </a:r>
            <a:br>
              <a:rPr lang="en-US" sz="2300" dirty="0"/>
            </a:br>
            <a:r>
              <a:rPr lang="en-US" sz="2300" dirty="0"/>
              <a:t>you would want</a:t>
            </a:r>
          </a:p>
        </p:txBody>
      </p:sp>
      <p:sp>
        <p:nvSpPr>
          <p:cNvPr id="2" name="Title 1"/>
          <p:cNvSpPr>
            <a:spLocks noGrp="1"/>
          </p:cNvSpPr>
          <p:nvPr>
            <p:ph type="title"/>
          </p:nvPr>
        </p:nvSpPr>
        <p:spPr>
          <a:xfrm>
            <a:off x="1722922" y="530352"/>
            <a:ext cx="7632950" cy="594441"/>
          </a:xfrm>
        </p:spPr>
        <p:txBody>
          <a:bodyPr/>
          <a:lstStyle/>
          <a:p>
            <a:r>
              <a:rPr lang="en-US" b="1" dirty="0">
                <a:solidFill>
                  <a:schemeClr val="accent6">
                    <a:lumMod val="75000"/>
                  </a:schemeClr>
                </a:solidFill>
                <a:cs typeface="Arial" pitchFamily="34" charset="0"/>
              </a:rPr>
              <a:t>Estate Planning: Planning for Incapacity</a:t>
            </a:r>
            <a:endParaRPr lang="en-US" b="1" dirty="0">
              <a:solidFill>
                <a:schemeClr val="accent6">
                  <a:lumMod val="75000"/>
                </a:schemeClr>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754" y="1530417"/>
            <a:ext cx="7612245" cy="4451684"/>
          </a:xfrm>
          <a:prstGeom prst="rect">
            <a:avLst/>
          </a:prstGeom>
        </p:spPr>
      </p:pic>
      <p:sp>
        <p:nvSpPr>
          <p:cNvPr id="2" name="Title 1"/>
          <p:cNvSpPr>
            <a:spLocks noGrp="1"/>
          </p:cNvSpPr>
          <p:nvPr>
            <p:ph type="title"/>
          </p:nvPr>
        </p:nvSpPr>
        <p:spPr>
          <a:xfrm>
            <a:off x="1645920" y="530352"/>
            <a:ext cx="7053018" cy="594441"/>
          </a:xfrm>
        </p:spPr>
        <p:txBody>
          <a:bodyPr/>
          <a:lstStyle/>
          <a:p>
            <a:r>
              <a:rPr lang="en-US" sz="5400" b="1" dirty="0">
                <a:solidFill>
                  <a:schemeClr val="accent6">
                    <a:lumMod val="75000"/>
                  </a:schemeClr>
                </a:solidFill>
              </a:rPr>
              <a:t>Thank You</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610314" y="530352"/>
            <a:ext cx="7088623" cy="594441"/>
          </a:xfrm>
        </p:spPr>
        <p:txBody>
          <a:bodyPr/>
          <a:lstStyle/>
          <a:p>
            <a:r>
              <a:rPr b="1" dirty="0">
                <a:solidFill>
                  <a:schemeClr val="accent6">
                    <a:lumMod val="75000"/>
                  </a:schemeClr>
                </a:solidFill>
              </a:rPr>
              <a:t>Disclaimer</a:t>
            </a:r>
          </a:p>
        </p:txBody>
      </p:sp>
      <p:sp>
        <p:nvSpPr>
          <p:cNvPr id="3" name="Content Placeholder - disc"/>
          <p:cNvSpPr>
            <a:spLocks noGrp="1"/>
          </p:cNvSpPr>
          <p:nvPr>
            <p:ph idx="1"/>
          </p:nvPr>
        </p:nvSpPr>
        <p:spPr>
          <a:xfrm>
            <a:off x="1610315" y="2088682"/>
            <a:ext cx="7331554" cy="3282669"/>
          </a:xfrm>
        </p:spPr>
        <p:txBody>
          <a:bodyPr>
            <a:normAutofit fontScale="49166" lnSpcReduction="20000"/>
          </a:bodyPr>
          <a:lstStyle/>
          <a:p>
            <a:pPr marL="0" indent="0">
              <a:buNone/>
            </a:pPr>
            <a:r>
              <a:rPr dirty="0"/>
              <a:t>IMPORTANT DISCLOSURES
Broadridge Investor Communication Solutions, Inc. does not provide investment, tax, or legal advice. The information presented here is not specific to any individual's personal circumstances.
To the extent that this material concerns tax matters, it is not intended or written to be used, and cannot be used, by a taxpayer for the purpose of avoiding penalties that may be imposed by law.  Each taxpayer should seek independent advice from a tax professional based on his or her individual circumstances.
These materials are provided for general information and educational purposes based upon publicly available information from sources believed to be reliable—we cannot assure the accuracy or completeness of these materials.  The information in these materials may change at any time and without notice.
Securities and investment advice offered through Investment Planners, Inc. (Member FINRA/SIPC) and IPI Wealth Management, Inc., 226 W. Eldorado Street, Decatur, IL 62522. 217-425-6340.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1540042" y="530352"/>
            <a:ext cx="7158896" cy="594441"/>
          </a:xfrm>
          <a:prstGeom prst="rect">
            <a:avLst/>
          </a:prstGeom>
        </p:spPr>
        <p:txBody>
          <a:bodyPr/>
          <a:lstStyle/>
          <a:p>
            <a:r>
              <a:rPr lang="en-US" b="1" dirty="0">
                <a:solidFill>
                  <a:schemeClr val="accent6">
                    <a:lumMod val="75000"/>
                  </a:schemeClr>
                </a:solidFill>
              </a:rPr>
              <a:t>Setting Your Goals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432" t="11341" r="23820" b="30728"/>
          <a:stretch/>
        </p:blipFill>
        <p:spPr>
          <a:xfrm>
            <a:off x="1620670" y="1777110"/>
            <a:ext cx="2335911" cy="325820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211" y="1124793"/>
            <a:ext cx="1396727" cy="130463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8569" y="2353220"/>
            <a:ext cx="1512469" cy="141274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9702" y="3896201"/>
            <a:ext cx="1379236" cy="152515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0831" y="3896201"/>
            <a:ext cx="1605813" cy="1522474"/>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65003" y="1423936"/>
            <a:ext cx="1683642" cy="128030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612"/>
          <a:stretch/>
        </p:blipFill>
        <p:spPr>
          <a:xfrm>
            <a:off x="2809866" y="1498627"/>
            <a:ext cx="6334133" cy="4473849"/>
          </a:xfrm>
          <a:prstGeom prst="rect">
            <a:avLst/>
          </a:prstGeom>
        </p:spPr>
      </p:pic>
      <p:sp>
        <p:nvSpPr>
          <p:cNvPr id="23555" name="Rectangle 3"/>
          <p:cNvSpPr>
            <a:spLocks noGrp="1" noChangeArrowheads="1"/>
          </p:cNvSpPr>
          <p:nvPr>
            <p:ph type="title"/>
          </p:nvPr>
        </p:nvSpPr>
        <p:spPr>
          <a:xfrm>
            <a:off x="1562412" y="530352"/>
            <a:ext cx="7136526" cy="594441"/>
          </a:xfrm>
          <a:prstGeom prst="rect">
            <a:avLst/>
          </a:prstGeom>
        </p:spPr>
        <p:txBody>
          <a:bodyPr>
            <a:noAutofit/>
          </a:bodyPr>
          <a:lstStyle/>
          <a:p>
            <a:r>
              <a:rPr lang="en-US" b="1" dirty="0">
                <a:solidFill>
                  <a:schemeClr val="accent6">
                    <a:lumMod val="75000"/>
                  </a:schemeClr>
                </a:solidFill>
              </a:rPr>
              <a:t>How SMART Are Your Goals?</a:t>
            </a:r>
          </a:p>
        </p:txBody>
      </p:sp>
      <p:sp>
        <p:nvSpPr>
          <p:cNvPr id="23557" name="Line 7"/>
          <p:cNvSpPr>
            <a:spLocks noChangeShapeType="1"/>
          </p:cNvSpPr>
          <p:nvPr/>
        </p:nvSpPr>
        <p:spPr bwMode="auto">
          <a:xfrm>
            <a:off x="4419600" y="2757487"/>
            <a:ext cx="228600" cy="0"/>
          </a:xfrm>
          <a:prstGeom prst="line">
            <a:avLst/>
          </a:prstGeom>
          <a:noFill/>
          <a:ln w="9525">
            <a:noFill/>
            <a:round/>
            <a:headEnd/>
            <a:tailEnd/>
          </a:ln>
        </p:spPr>
        <p:txBody>
          <a:bodyPr>
            <a:spAutoFit/>
          </a:bodyPr>
          <a:lstStyle/>
          <a:p>
            <a:endParaRPr lang="en-US" dirty="0"/>
          </a:p>
        </p:txBody>
      </p:sp>
      <p:sp>
        <p:nvSpPr>
          <p:cNvPr id="29" name="Text Box 8"/>
          <p:cNvSpPr txBox="1">
            <a:spLocks noChangeArrowheads="1"/>
          </p:cNvSpPr>
          <p:nvPr/>
        </p:nvSpPr>
        <p:spPr bwMode="auto">
          <a:xfrm>
            <a:off x="1751582" y="1498628"/>
            <a:ext cx="2133600" cy="519113"/>
          </a:xfrm>
          <a:prstGeom prst="rect">
            <a:avLst/>
          </a:prstGeom>
          <a:noFill/>
          <a:ln w="9525">
            <a:noFill/>
            <a:miter lim="800000"/>
            <a:headEnd/>
            <a:tailEnd/>
          </a:ln>
        </p:spPr>
        <p:txBody>
          <a:bodyPr>
            <a:spAutoFit/>
          </a:bodyPr>
          <a:lstStyle/>
          <a:p>
            <a:pPr>
              <a:spcBef>
                <a:spcPct val="50000"/>
              </a:spcBef>
              <a:buFontTx/>
              <a:buChar char="•"/>
            </a:pPr>
            <a:r>
              <a:rPr lang="en-US" sz="2800" dirty="0">
                <a:solidFill>
                  <a:srgbClr val="5D5D5D"/>
                </a:solidFill>
              </a:rPr>
              <a:t>  </a:t>
            </a:r>
            <a:r>
              <a:rPr lang="en-US" sz="2800" b="1" dirty="0">
                <a:solidFill>
                  <a:schemeClr val="accent6">
                    <a:lumMod val="60000"/>
                    <a:lumOff val="40000"/>
                  </a:schemeClr>
                </a:solidFill>
              </a:rPr>
              <a:t>S</a:t>
            </a:r>
            <a:r>
              <a:rPr lang="en-US" sz="2800" dirty="0">
                <a:solidFill>
                  <a:srgbClr val="5D5D5D"/>
                </a:solidFill>
              </a:rPr>
              <a:t>pecific</a:t>
            </a:r>
          </a:p>
        </p:txBody>
      </p:sp>
      <p:sp>
        <p:nvSpPr>
          <p:cNvPr id="30" name="Text Box 10"/>
          <p:cNvSpPr txBox="1">
            <a:spLocks noChangeArrowheads="1"/>
          </p:cNvSpPr>
          <p:nvPr/>
        </p:nvSpPr>
        <p:spPr bwMode="auto">
          <a:xfrm>
            <a:off x="1751582" y="2108228"/>
            <a:ext cx="2514600" cy="519113"/>
          </a:xfrm>
          <a:prstGeom prst="rect">
            <a:avLst/>
          </a:prstGeom>
          <a:noFill/>
          <a:ln w="9525">
            <a:noFill/>
            <a:miter lim="800000"/>
            <a:headEnd/>
            <a:tailEnd/>
          </a:ln>
        </p:spPr>
        <p:txBody>
          <a:bodyPr>
            <a:spAutoFit/>
          </a:bodyPr>
          <a:lstStyle/>
          <a:p>
            <a:pPr>
              <a:spcBef>
                <a:spcPct val="50000"/>
              </a:spcBef>
              <a:buFontTx/>
              <a:buChar char="•"/>
            </a:pPr>
            <a:r>
              <a:rPr lang="en-US" sz="2800" b="1" dirty="0">
                <a:solidFill>
                  <a:srgbClr val="5D5D5D"/>
                </a:solidFill>
              </a:rPr>
              <a:t>  </a:t>
            </a:r>
            <a:r>
              <a:rPr lang="en-US" sz="2800" b="1" dirty="0">
                <a:solidFill>
                  <a:schemeClr val="accent6">
                    <a:lumMod val="60000"/>
                    <a:lumOff val="40000"/>
                  </a:schemeClr>
                </a:solidFill>
              </a:rPr>
              <a:t>M</a:t>
            </a:r>
            <a:r>
              <a:rPr lang="en-US" sz="2800" dirty="0">
                <a:solidFill>
                  <a:srgbClr val="5D5D5D"/>
                </a:solidFill>
              </a:rPr>
              <a:t>easurable</a:t>
            </a:r>
          </a:p>
        </p:txBody>
      </p:sp>
      <p:sp>
        <p:nvSpPr>
          <p:cNvPr id="31" name="Text Box 11"/>
          <p:cNvSpPr txBox="1">
            <a:spLocks noChangeArrowheads="1"/>
          </p:cNvSpPr>
          <p:nvPr/>
        </p:nvSpPr>
        <p:spPr bwMode="auto">
          <a:xfrm>
            <a:off x="1751582" y="2717828"/>
            <a:ext cx="2514600" cy="519113"/>
          </a:xfrm>
          <a:prstGeom prst="rect">
            <a:avLst/>
          </a:prstGeom>
          <a:noFill/>
          <a:ln w="9525">
            <a:noFill/>
            <a:miter lim="800000"/>
            <a:headEnd/>
            <a:tailEnd/>
          </a:ln>
        </p:spPr>
        <p:txBody>
          <a:bodyPr>
            <a:spAutoFit/>
          </a:bodyPr>
          <a:lstStyle/>
          <a:p>
            <a:pPr>
              <a:spcBef>
                <a:spcPct val="50000"/>
              </a:spcBef>
              <a:buFontTx/>
              <a:buChar char="•"/>
            </a:pPr>
            <a:r>
              <a:rPr lang="en-US" sz="2800" dirty="0">
                <a:solidFill>
                  <a:srgbClr val="5D5D5D"/>
                </a:solidFill>
              </a:rPr>
              <a:t>  </a:t>
            </a:r>
            <a:r>
              <a:rPr lang="en-US" sz="2800" b="1" dirty="0">
                <a:solidFill>
                  <a:schemeClr val="accent6">
                    <a:lumMod val="60000"/>
                    <a:lumOff val="40000"/>
                  </a:schemeClr>
                </a:solidFill>
              </a:rPr>
              <a:t>A</a:t>
            </a:r>
            <a:r>
              <a:rPr lang="en-US" sz="2800" dirty="0">
                <a:solidFill>
                  <a:srgbClr val="5D5D5D"/>
                </a:solidFill>
              </a:rPr>
              <a:t>ttainable</a:t>
            </a:r>
          </a:p>
        </p:txBody>
      </p:sp>
      <p:sp>
        <p:nvSpPr>
          <p:cNvPr id="32" name="Text Box 12"/>
          <p:cNvSpPr txBox="1">
            <a:spLocks noChangeArrowheads="1"/>
          </p:cNvSpPr>
          <p:nvPr/>
        </p:nvSpPr>
        <p:spPr bwMode="auto">
          <a:xfrm>
            <a:off x="1751582" y="3403628"/>
            <a:ext cx="2286000" cy="519113"/>
          </a:xfrm>
          <a:prstGeom prst="rect">
            <a:avLst/>
          </a:prstGeom>
          <a:noFill/>
          <a:ln w="9525">
            <a:noFill/>
            <a:miter lim="800000"/>
            <a:headEnd/>
            <a:tailEnd/>
          </a:ln>
        </p:spPr>
        <p:txBody>
          <a:bodyPr>
            <a:spAutoFit/>
          </a:bodyPr>
          <a:lstStyle/>
          <a:p>
            <a:pPr>
              <a:spcBef>
                <a:spcPct val="50000"/>
              </a:spcBef>
              <a:buFontTx/>
              <a:buChar char="•"/>
            </a:pPr>
            <a:r>
              <a:rPr lang="en-US" sz="2800" dirty="0">
                <a:solidFill>
                  <a:srgbClr val="5D5D5D"/>
                </a:solidFill>
              </a:rPr>
              <a:t>  </a:t>
            </a:r>
            <a:r>
              <a:rPr lang="en-US" sz="2800" b="1" dirty="0">
                <a:solidFill>
                  <a:schemeClr val="accent6">
                    <a:lumMod val="60000"/>
                    <a:lumOff val="40000"/>
                  </a:schemeClr>
                </a:solidFill>
              </a:rPr>
              <a:t>R</a:t>
            </a:r>
            <a:r>
              <a:rPr lang="en-US" sz="2800" dirty="0">
                <a:solidFill>
                  <a:srgbClr val="5D5D5D"/>
                </a:solidFill>
              </a:rPr>
              <a:t>elevant</a:t>
            </a:r>
          </a:p>
        </p:txBody>
      </p:sp>
      <p:sp>
        <p:nvSpPr>
          <p:cNvPr id="33" name="Text Box 13"/>
          <p:cNvSpPr txBox="1">
            <a:spLocks noChangeArrowheads="1"/>
          </p:cNvSpPr>
          <p:nvPr/>
        </p:nvSpPr>
        <p:spPr bwMode="auto">
          <a:xfrm>
            <a:off x="1751582" y="4089428"/>
            <a:ext cx="2133600" cy="519113"/>
          </a:xfrm>
          <a:prstGeom prst="rect">
            <a:avLst/>
          </a:prstGeom>
          <a:noFill/>
          <a:ln w="9525">
            <a:noFill/>
            <a:miter lim="800000"/>
            <a:headEnd/>
            <a:tailEnd/>
          </a:ln>
        </p:spPr>
        <p:txBody>
          <a:bodyPr>
            <a:spAutoFit/>
          </a:bodyPr>
          <a:lstStyle/>
          <a:p>
            <a:pPr>
              <a:spcBef>
                <a:spcPct val="50000"/>
              </a:spcBef>
              <a:buFontTx/>
              <a:buChar char="•"/>
            </a:pPr>
            <a:r>
              <a:rPr lang="en-US" sz="2800" b="1" dirty="0">
                <a:solidFill>
                  <a:srgbClr val="5D5D5D"/>
                </a:solidFill>
              </a:rPr>
              <a:t>  </a:t>
            </a:r>
            <a:r>
              <a:rPr lang="en-US" sz="2800" b="1" dirty="0">
                <a:solidFill>
                  <a:schemeClr val="accent6">
                    <a:lumMod val="60000"/>
                    <a:lumOff val="40000"/>
                  </a:schemeClr>
                </a:solidFill>
              </a:rPr>
              <a:t>T</a:t>
            </a:r>
            <a:r>
              <a:rPr lang="en-US" sz="2800" dirty="0">
                <a:solidFill>
                  <a:srgbClr val="5D5D5D"/>
                </a:solidFill>
              </a:rPr>
              <a:t>imely </a:t>
            </a:r>
          </a:p>
        </p:txBody>
      </p:sp>
      <p:sp>
        <p:nvSpPr>
          <p:cNvPr id="34" name="TextBox 33"/>
          <p:cNvSpPr txBox="1"/>
          <p:nvPr/>
        </p:nvSpPr>
        <p:spPr>
          <a:xfrm>
            <a:off x="1751582" y="4857450"/>
            <a:ext cx="5562600" cy="830997"/>
          </a:xfrm>
          <a:prstGeom prst="rect">
            <a:avLst/>
          </a:prstGeom>
          <a:noFill/>
        </p:spPr>
        <p:txBody>
          <a:bodyPr wrap="square" rtlCol="0">
            <a:spAutoFit/>
          </a:bodyPr>
          <a:lstStyle/>
          <a:p>
            <a:r>
              <a:rPr lang="en-US" sz="2400" dirty="0">
                <a:solidFill>
                  <a:srgbClr val="5D5D5D"/>
                </a:solidFill>
              </a:rPr>
              <a:t>Write down and </a:t>
            </a:r>
            <a:br>
              <a:rPr lang="en-US" sz="2400" dirty="0">
                <a:solidFill>
                  <a:srgbClr val="5D5D5D"/>
                </a:solidFill>
              </a:rPr>
            </a:br>
            <a:r>
              <a:rPr lang="en-US" sz="2400" dirty="0">
                <a:solidFill>
                  <a:srgbClr val="5D5D5D"/>
                </a:solidFill>
              </a:rPr>
              <a:t>prioritize your goals.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mph" presetSubtype="0" fill="hold" grpId="1" nodeType="clickEffect">
                                  <p:stCondLst>
                                    <p:cond delay="0"/>
                                  </p:stCondLst>
                                  <p:iterate type="lt">
                                    <p:tmPct val="0"/>
                                  </p:iterate>
                                  <p:childTnLst>
                                    <p:anim calcmode="discrete" valueType="str">
                                      <p:cBhvr>
                                        <p:cTn id="33" dur="100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par>
                    <p:cTn id="34" fill="hold">
                      <p:stCondLst>
                        <p:cond delay="indefinite"/>
                      </p:stCondLst>
                      <p:childTnLst>
                        <p:par>
                          <p:cTn id="35" fill="hold">
                            <p:stCondLst>
                              <p:cond delay="0"/>
                            </p:stCondLst>
                            <p:childTnLst>
                              <p:par>
                                <p:cTn id="36" presetID="35" presetClass="emph" presetSubtype="0" fill="hold" grpId="1" nodeType="clickEffect">
                                  <p:stCondLst>
                                    <p:cond delay="0"/>
                                  </p:stCondLst>
                                  <p:childTnLst>
                                    <p:anim calcmode="discrete" valueType="str">
                                      <p:cBhvr>
                                        <p:cTn id="37" dur="1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par>
                    <p:cTn id="38" fill="hold">
                      <p:stCondLst>
                        <p:cond delay="indefinite"/>
                      </p:stCondLst>
                      <p:childTnLst>
                        <p:par>
                          <p:cTn id="39" fill="hold">
                            <p:stCondLst>
                              <p:cond delay="0"/>
                            </p:stCondLst>
                            <p:childTnLst>
                              <p:par>
                                <p:cTn id="40" presetID="35" presetClass="emph" presetSubtype="0" fill="hold" grpId="1" nodeType="clickEffect">
                                  <p:stCondLst>
                                    <p:cond delay="0"/>
                                  </p:stCondLst>
                                  <p:childTnLst>
                                    <p:anim calcmode="discrete" valueType="str">
                                      <p:cBhvr>
                                        <p:cTn id="41" dur="1000" fill="hold"/>
                                        <p:tgtEl>
                                          <p:spTgt spid="31"/>
                                        </p:tgtEl>
                                        <p:attrNameLst>
                                          <p:attrName>style.visibility</p:attrName>
                                        </p:attrNameLst>
                                      </p:cBhvr>
                                      <p:tavLst>
                                        <p:tav tm="0">
                                          <p:val>
                                            <p:strVal val="hidden"/>
                                          </p:val>
                                        </p:tav>
                                        <p:tav tm="50000">
                                          <p:val>
                                            <p:strVal val="visible"/>
                                          </p:val>
                                        </p:tav>
                                      </p:tavLst>
                                    </p:anim>
                                  </p:childTnLst>
                                </p:cTn>
                              </p:par>
                            </p:childTnLst>
                          </p:cTn>
                        </p:par>
                      </p:childTnLst>
                    </p:cTn>
                  </p:par>
                  <p:par>
                    <p:cTn id="42" fill="hold">
                      <p:stCondLst>
                        <p:cond delay="indefinite"/>
                      </p:stCondLst>
                      <p:childTnLst>
                        <p:par>
                          <p:cTn id="43" fill="hold">
                            <p:stCondLst>
                              <p:cond delay="0"/>
                            </p:stCondLst>
                            <p:childTnLst>
                              <p:par>
                                <p:cTn id="44" presetID="35" presetClass="emph" presetSubtype="0" fill="hold" grpId="1" nodeType="clickEffect">
                                  <p:stCondLst>
                                    <p:cond delay="0"/>
                                  </p:stCondLst>
                                  <p:childTnLst>
                                    <p:anim calcmode="discrete" valueType="str">
                                      <p:cBhvr>
                                        <p:cTn id="45" dur="1000" fill="hold"/>
                                        <p:tgtEl>
                                          <p:spTgt spid="32"/>
                                        </p:tgtEl>
                                        <p:attrNameLst>
                                          <p:attrName>style.visibility</p:attrName>
                                        </p:attrNameLst>
                                      </p:cBhvr>
                                      <p:tavLst>
                                        <p:tav tm="0">
                                          <p:val>
                                            <p:strVal val="hidden"/>
                                          </p:val>
                                        </p:tav>
                                        <p:tav tm="50000">
                                          <p:val>
                                            <p:strVal val="visible"/>
                                          </p:val>
                                        </p:tav>
                                      </p:tavLst>
                                    </p:anim>
                                  </p:childTnLst>
                                </p:cTn>
                              </p:par>
                            </p:childTnLst>
                          </p:cTn>
                        </p:par>
                      </p:childTnLst>
                    </p:cTn>
                  </p:par>
                  <p:par>
                    <p:cTn id="46" fill="hold">
                      <p:stCondLst>
                        <p:cond delay="indefinite"/>
                      </p:stCondLst>
                      <p:childTnLst>
                        <p:par>
                          <p:cTn id="47" fill="hold">
                            <p:stCondLst>
                              <p:cond delay="0"/>
                            </p:stCondLst>
                            <p:childTnLst>
                              <p:par>
                                <p:cTn id="48" presetID="35" presetClass="emph" presetSubtype="0" fill="hold" grpId="1" nodeType="clickEffect">
                                  <p:stCondLst>
                                    <p:cond delay="0"/>
                                  </p:stCondLst>
                                  <p:childTnLst>
                                    <p:anim calcmode="discrete" valueType="str">
                                      <p:cBhvr>
                                        <p:cTn id="49" dur="1000" fill="hold"/>
                                        <p:tgtEl>
                                          <p:spTgt spid="33"/>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linds(horizontal)">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31" grpId="0"/>
      <p:bldP spid="31" grpId="1"/>
      <p:bldP spid="32" grpId="0"/>
      <p:bldP spid="32" grpId="1"/>
      <p:bldP spid="33" grpId="0"/>
      <p:bldP spid="33" grpId="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12045"/>
          <a:stretch/>
        </p:blipFill>
        <p:spPr>
          <a:xfrm>
            <a:off x="4085610" y="2146445"/>
            <a:ext cx="5058390" cy="3834057"/>
          </a:xfrm>
          <a:prstGeom prst="rect">
            <a:avLst/>
          </a:prstGeom>
        </p:spPr>
      </p:pic>
      <p:sp>
        <p:nvSpPr>
          <p:cNvPr id="4" name="TextBox 3"/>
          <p:cNvSpPr txBox="1"/>
          <p:nvPr/>
        </p:nvSpPr>
        <p:spPr>
          <a:xfrm>
            <a:off x="1675116" y="1264895"/>
            <a:ext cx="4419600" cy="3662541"/>
          </a:xfrm>
          <a:prstGeom prst="rect">
            <a:avLst/>
          </a:prstGeom>
          <a:noFill/>
        </p:spPr>
        <p:txBody>
          <a:bodyPr wrap="square" rtlCol="0">
            <a:spAutoFit/>
          </a:bodyPr>
          <a:lstStyle/>
          <a:p>
            <a:r>
              <a:rPr lang="en-US" sz="3200" b="1" dirty="0">
                <a:solidFill>
                  <a:srgbClr val="5D5D5D"/>
                </a:solidFill>
              </a:rPr>
              <a:t>Income</a:t>
            </a:r>
          </a:p>
          <a:p>
            <a:pPr marL="457200" indent="-457200">
              <a:buFont typeface="+mj-lt"/>
              <a:buAutoNum type="arabicPeriod"/>
            </a:pPr>
            <a:r>
              <a:rPr lang="en-US" sz="2400" dirty="0">
                <a:solidFill>
                  <a:srgbClr val="5D5D5D"/>
                </a:solidFill>
              </a:rPr>
              <a:t>Paycheck</a:t>
            </a:r>
          </a:p>
          <a:p>
            <a:pPr marL="457200" indent="-457200">
              <a:buFont typeface="+mj-lt"/>
              <a:buAutoNum type="arabicPeriod"/>
            </a:pPr>
            <a:r>
              <a:rPr lang="en-US" sz="2400" dirty="0">
                <a:solidFill>
                  <a:srgbClr val="5D5D5D"/>
                </a:solidFill>
              </a:rPr>
              <a:t>Rental income</a:t>
            </a:r>
          </a:p>
          <a:p>
            <a:pPr marL="457200" indent="-457200">
              <a:buFont typeface="+mj-lt"/>
              <a:buAutoNum type="arabicPeriod"/>
            </a:pPr>
            <a:r>
              <a:rPr lang="en-US" sz="2400" dirty="0">
                <a:solidFill>
                  <a:srgbClr val="5D5D5D"/>
                </a:solidFill>
              </a:rPr>
              <a:t>Government benefits</a:t>
            </a:r>
          </a:p>
          <a:p>
            <a:pPr marL="457200" indent="-457200">
              <a:buFont typeface="+mj-lt"/>
              <a:buAutoNum type="arabicPeriod"/>
            </a:pPr>
            <a:r>
              <a:rPr lang="en-US" sz="2400" dirty="0">
                <a:solidFill>
                  <a:srgbClr val="5D5D5D"/>
                </a:solidFill>
              </a:rPr>
              <a:t>Interest</a:t>
            </a:r>
          </a:p>
          <a:p>
            <a:pPr marL="457200" indent="-457200">
              <a:buFont typeface="+mj-lt"/>
              <a:buAutoNum type="arabicPeriod"/>
            </a:pPr>
            <a:r>
              <a:rPr lang="en-US" sz="2400" dirty="0">
                <a:solidFill>
                  <a:srgbClr val="5D5D5D"/>
                </a:solidFill>
              </a:rPr>
              <a:t>Investment income</a:t>
            </a:r>
          </a:p>
          <a:p>
            <a:r>
              <a:rPr lang="en-US" sz="3200" b="1" dirty="0">
                <a:solidFill>
                  <a:srgbClr val="5D5D5D"/>
                </a:solidFill>
              </a:rPr>
              <a:t>Expenses</a:t>
            </a:r>
          </a:p>
          <a:p>
            <a:pPr marL="457200" indent="-457200">
              <a:buFont typeface="+mj-lt"/>
              <a:buAutoNum type="arabicPeriod"/>
            </a:pPr>
            <a:r>
              <a:rPr lang="en-US" sz="2400" dirty="0">
                <a:solidFill>
                  <a:srgbClr val="5D5D5D"/>
                </a:solidFill>
              </a:rPr>
              <a:t>Fixed expenses</a:t>
            </a:r>
          </a:p>
          <a:p>
            <a:pPr marL="457200" indent="-457200">
              <a:buFont typeface="+mj-lt"/>
              <a:buAutoNum type="arabicPeriod"/>
            </a:pPr>
            <a:r>
              <a:rPr lang="en-US" sz="2400" dirty="0">
                <a:solidFill>
                  <a:srgbClr val="5D5D5D"/>
                </a:solidFill>
              </a:rPr>
              <a:t>Discretionary expenses </a:t>
            </a:r>
          </a:p>
        </p:txBody>
      </p:sp>
      <p:sp>
        <p:nvSpPr>
          <p:cNvPr id="5" name="TextBox 4"/>
          <p:cNvSpPr txBox="1"/>
          <p:nvPr/>
        </p:nvSpPr>
        <p:spPr>
          <a:xfrm>
            <a:off x="441375" y="4165025"/>
            <a:ext cx="533400" cy="584775"/>
          </a:xfrm>
          <a:prstGeom prst="rect">
            <a:avLst/>
          </a:prstGeom>
          <a:noFill/>
        </p:spPr>
        <p:txBody>
          <a:bodyPr wrap="square" rtlCol="0">
            <a:spAutoFit/>
          </a:bodyPr>
          <a:lstStyle/>
          <a:p>
            <a:r>
              <a:rPr lang="en-US" sz="3200" dirty="0">
                <a:solidFill>
                  <a:srgbClr val="5D5D5D"/>
                </a:solidFill>
              </a:rPr>
              <a:t>−</a:t>
            </a:r>
          </a:p>
        </p:txBody>
      </p:sp>
      <p:cxnSp>
        <p:nvCxnSpPr>
          <p:cNvPr id="7" name="Straight Connector 6"/>
          <p:cNvCxnSpPr/>
          <p:nvPr/>
        </p:nvCxnSpPr>
        <p:spPr>
          <a:xfrm>
            <a:off x="1743845" y="5020107"/>
            <a:ext cx="3414147" cy="0"/>
          </a:xfrm>
          <a:prstGeom prst="line">
            <a:avLst/>
          </a:prstGeom>
          <a:ln w="25400">
            <a:solidFill>
              <a:srgbClr val="5D5D5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55796" y="5112779"/>
            <a:ext cx="1828800" cy="584775"/>
          </a:xfrm>
          <a:prstGeom prst="rect">
            <a:avLst/>
          </a:prstGeom>
          <a:noFill/>
        </p:spPr>
        <p:txBody>
          <a:bodyPr wrap="square" rtlCol="0">
            <a:spAutoFit/>
          </a:bodyPr>
          <a:lstStyle/>
          <a:p>
            <a:r>
              <a:rPr lang="en-US" sz="3200" b="1" dirty="0">
                <a:solidFill>
                  <a:srgbClr val="5D5D5D"/>
                </a:solidFill>
              </a:rPr>
              <a:t>Surplus</a:t>
            </a:r>
          </a:p>
        </p:txBody>
      </p:sp>
      <p:sp>
        <p:nvSpPr>
          <p:cNvPr id="10" name="TextBox 9"/>
          <p:cNvSpPr txBox="1"/>
          <p:nvPr/>
        </p:nvSpPr>
        <p:spPr>
          <a:xfrm>
            <a:off x="1674796" y="5112779"/>
            <a:ext cx="381000" cy="584775"/>
          </a:xfrm>
          <a:prstGeom prst="rect">
            <a:avLst/>
          </a:prstGeom>
          <a:noFill/>
        </p:spPr>
        <p:txBody>
          <a:bodyPr wrap="square" rtlCol="0">
            <a:spAutoFit/>
          </a:bodyPr>
          <a:lstStyle/>
          <a:p>
            <a:r>
              <a:rPr lang="en-US" sz="3200" dirty="0">
                <a:solidFill>
                  <a:srgbClr val="5D5D5D"/>
                </a:solidFill>
              </a:rPr>
              <a:t>=</a:t>
            </a:r>
          </a:p>
        </p:txBody>
      </p:sp>
      <p:sp>
        <p:nvSpPr>
          <p:cNvPr id="6" name="Title 5"/>
          <p:cNvSpPr>
            <a:spLocks noGrp="1"/>
          </p:cNvSpPr>
          <p:nvPr>
            <p:ph type="title"/>
          </p:nvPr>
        </p:nvSpPr>
        <p:spPr>
          <a:xfrm>
            <a:off x="1674796" y="530352"/>
            <a:ext cx="7024142" cy="594441"/>
          </a:xfrm>
        </p:spPr>
        <p:txBody>
          <a:bodyPr/>
          <a:lstStyle/>
          <a:p>
            <a:r>
              <a:rPr lang="en-US" b="1" dirty="0">
                <a:solidFill>
                  <a:schemeClr val="accent6">
                    <a:lumMod val="75000"/>
                  </a:schemeClr>
                </a:solidFill>
              </a:rPr>
              <a:t>Budgeting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par>
                                <p:cTn id="28" presetID="9" presetClass="entr" presetSubtype="0"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dissolve">
                                      <p:cBhvr>
                                        <p:cTn id="30" dur="500"/>
                                        <p:tgtEl>
                                          <p:spTgt spid="4">
                                            <p:txEl>
                                              <p:pRg st="6" end="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dissolve">
                                      <p:cBhvr>
                                        <p:cTn id="33" dur="500"/>
                                        <p:tgtEl>
                                          <p:spTgt spid="4">
                                            <p:txEl>
                                              <p:pRg st="7" end="7"/>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dissolve">
                                      <p:cBhvr>
                                        <p:cTn id="36" dur="500"/>
                                        <p:tgtEl>
                                          <p:spTgt spid="4">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par>
                                <p:cTn id="45" presetID="9" presetClass="entr" presetSubtype="0" fill="hold" nodeType="with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dissolve">
                                      <p:cBhvr>
                                        <p:cTn id="47" dur="500"/>
                                        <p:tgtEl>
                                          <p:spTgt spid="9">
                                            <p:txEl>
                                              <p:pRg st="0" end="0"/>
                                            </p:txEl>
                                          </p:spTgt>
                                        </p:tgtEl>
                                      </p:cBhvr>
                                    </p:animEffect>
                                  </p:childTnLst>
                                </p:cTn>
                              </p:par>
                              <p:par>
                                <p:cTn id="48" presetID="9" presetClass="exit" presetSubtype="0" fill="hold" grpId="0" nodeType="withEffect">
                                  <p:stCondLst>
                                    <p:cond delay="0"/>
                                  </p:stCondLst>
                                  <p:childTnLst>
                                    <p:animEffect transition="out" filter="dissolve">
                                      <p:cBhvr>
                                        <p:cTn id="49" dur="500"/>
                                        <p:tgtEl>
                                          <p:spTgt spid="9">
                                            <p:txEl>
                                              <p:pRg st="0" end="0"/>
                                            </p:txEl>
                                          </p:spTgt>
                                        </p:tgtEl>
                                      </p:cBhvr>
                                    </p:animEffect>
                                    <p:set>
                                      <p:cBhvr>
                                        <p:cTn id="50"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allAtOnce"/>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83167" y="1485900"/>
            <a:ext cx="5860833" cy="4497461"/>
          </a:xfrm>
          <a:prstGeom prst="rect">
            <a:avLst/>
          </a:prstGeom>
        </p:spPr>
      </p:pic>
      <p:sp>
        <p:nvSpPr>
          <p:cNvPr id="25603" name="Rectangle 2"/>
          <p:cNvSpPr>
            <a:spLocks noGrp="1" noChangeArrowheads="1"/>
          </p:cNvSpPr>
          <p:nvPr>
            <p:ph type="title"/>
          </p:nvPr>
        </p:nvSpPr>
        <p:spPr>
          <a:xfrm>
            <a:off x="1587500" y="530352"/>
            <a:ext cx="7111438" cy="594441"/>
          </a:xfrm>
          <a:prstGeom prst="rect">
            <a:avLst/>
          </a:prstGeom>
        </p:spPr>
        <p:txBody>
          <a:bodyPr/>
          <a:lstStyle/>
          <a:p>
            <a:r>
              <a:rPr lang="en-US" b="1" dirty="0">
                <a:solidFill>
                  <a:schemeClr val="accent6">
                    <a:lumMod val="75000"/>
                  </a:schemeClr>
                </a:solidFill>
              </a:rPr>
              <a:t>An Emergency Fund</a:t>
            </a:r>
          </a:p>
        </p:txBody>
      </p:sp>
      <p:sp>
        <p:nvSpPr>
          <p:cNvPr id="17" name="Text Box 5"/>
          <p:cNvSpPr txBox="1">
            <a:spLocks noChangeArrowheads="1"/>
          </p:cNvSpPr>
          <p:nvPr/>
        </p:nvSpPr>
        <p:spPr bwMode="auto">
          <a:xfrm>
            <a:off x="1587500" y="1485900"/>
            <a:ext cx="6312310" cy="954107"/>
          </a:xfrm>
          <a:prstGeom prst="rect">
            <a:avLst/>
          </a:prstGeom>
          <a:noFill/>
          <a:ln w="9525">
            <a:noFill/>
            <a:miter lim="800000"/>
            <a:headEnd/>
            <a:tailEnd/>
          </a:ln>
        </p:spPr>
        <p:txBody>
          <a:bodyPr wrap="square">
            <a:spAutoFit/>
          </a:bodyPr>
          <a:lstStyle/>
          <a:p>
            <a:pPr>
              <a:spcBef>
                <a:spcPct val="50000"/>
              </a:spcBef>
            </a:pPr>
            <a:r>
              <a:rPr lang="en-US" sz="2800" dirty="0">
                <a:solidFill>
                  <a:srgbClr val="5D5D5D"/>
                </a:solidFill>
              </a:rPr>
              <a:t>An emergency fund is the foundation </a:t>
            </a:r>
            <a:br>
              <a:rPr lang="en-US" sz="2800" dirty="0">
                <a:solidFill>
                  <a:srgbClr val="5D5D5D"/>
                </a:solidFill>
              </a:rPr>
            </a:br>
            <a:r>
              <a:rPr lang="en-US" sz="2800" dirty="0">
                <a:solidFill>
                  <a:srgbClr val="5D5D5D"/>
                </a:solidFill>
              </a:rPr>
              <a:t>for any successful financial plan.</a:t>
            </a:r>
          </a:p>
        </p:txBody>
      </p:sp>
      <p:sp>
        <p:nvSpPr>
          <p:cNvPr id="22" name="Text Box 6"/>
          <p:cNvSpPr txBox="1">
            <a:spLocks noChangeArrowheads="1"/>
          </p:cNvSpPr>
          <p:nvPr/>
        </p:nvSpPr>
        <p:spPr bwMode="auto">
          <a:xfrm>
            <a:off x="1654966" y="2727261"/>
            <a:ext cx="3488253" cy="2014738"/>
          </a:xfrm>
          <a:prstGeom prst="rect">
            <a:avLst/>
          </a:prstGeom>
          <a:noFill/>
          <a:ln w="9525">
            <a:noFill/>
            <a:miter lim="800000"/>
            <a:headEnd/>
            <a:tailEnd/>
          </a:ln>
        </p:spPr>
        <p:txBody>
          <a:bodyPr/>
          <a:lstStyle/>
          <a:p>
            <a:pPr>
              <a:spcBef>
                <a:spcPct val="50000"/>
              </a:spcBef>
            </a:pPr>
            <a:r>
              <a:rPr lang="en-US" sz="2800" dirty="0">
                <a:solidFill>
                  <a:srgbClr val="5D5D5D"/>
                </a:solidFill>
                <a:latin typeface="Calibri" panose="020F0502020204030204" pitchFamily="34" charset="0"/>
              </a:rPr>
              <a:t>Where you keep </a:t>
            </a:r>
            <a:br>
              <a:rPr lang="en-US" sz="2800" dirty="0">
                <a:solidFill>
                  <a:srgbClr val="5D5D5D"/>
                </a:solidFill>
                <a:latin typeface="Calibri" panose="020F0502020204030204" pitchFamily="34" charset="0"/>
              </a:rPr>
            </a:br>
            <a:r>
              <a:rPr lang="en-US" sz="2800" dirty="0">
                <a:solidFill>
                  <a:srgbClr val="5D5D5D"/>
                </a:solidFill>
                <a:latin typeface="Calibri" panose="020F0502020204030204" pitchFamily="34" charset="0"/>
              </a:rPr>
              <a:t>your emergency fund is important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333"/>
          <a:stretch/>
        </p:blipFill>
        <p:spPr>
          <a:xfrm>
            <a:off x="4325979" y="2351913"/>
            <a:ext cx="4805442" cy="3624966"/>
          </a:xfrm>
          <a:prstGeom prst="rect">
            <a:avLst/>
          </a:prstGeom>
        </p:spPr>
      </p:pic>
      <p:sp>
        <p:nvSpPr>
          <p:cNvPr id="2" name="Title 1"/>
          <p:cNvSpPr>
            <a:spLocks noGrp="1"/>
          </p:cNvSpPr>
          <p:nvPr>
            <p:ph type="title"/>
          </p:nvPr>
        </p:nvSpPr>
        <p:spPr>
          <a:xfrm>
            <a:off x="1560254" y="530352"/>
            <a:ext cx="7583745" cy="594441"/>
          </a:xfrm>
        </p:spPr>
        <p:txBody>
          <a:bodyPr/>
          <a:lstStyle/>
          <a:p>
            <a:r>
              <a:rPr lang="en-US" b="1" dirty="0">
                <a:solidFill>
                  <a:schemeClr val="accent6">
                    <a:lumMod val="75000"/>
                  </a:schemeClr>
                </a:solidFill>
              </a:rPr>
              <a:t>Risk Management with Insurance</a:t>
            </a:r>
          </a:p>
        </p:txBody>
      </p:sp>
      <p:sp>
        <p:nvSpPr>
          <p:cNvPr id="7" name="Content Placeholder 2"/>
          <p:cNvSpPr>
            <a:spLocks noGrp="1"/>
          </p:cNvSpPr>
          <p:nvPr>
            <p:ph idx="1"/>
          </p:nvPr>
        </p:nvSpPr>
        <p:spPr>
          <a:xfrm>
            <a:off x="1610315" y="2342288"/>
            <a:ext cx="5923370" cy="3282669"/>
          </a:xfrm>
        </p:spPr>
        <p:txBody>
          <a:bodyPr>
            <a:normAutofit/>
          </a:bodyPr>
          <a:lstStyle/>
          <a:p>
            <a:pPr eaLnBrk="1" hangingPunct="1">
              <a:defRPr/>
            </a:pPr>
            <a:r>
              <a:rPr lang="en-US" sz="2400" dirty="0">
                <a:cs typeface="Arial" charset="0"/>
              </a:rPr>
              <a:t>Health insurance</a:t>
            </a:r>
          </a:p>
          <a:p>
            <a:pPr eaLnBrk="1" hangingPunct="1">
              <a:defRPr/>
            </a:pPr>
            <a:r>
              <a:rPr lang="en-US" sz="2400" dirty="0">
                <a:cs typeface="Arial" charset="0"/>
              </a:rPr>
              <a:t>Auto insurance</a:t>
            </a:r>
          </a:p>
          <a:p>
            <a:pPr eaLnBrk="1" hangingPunct="1">
              <a:defRPr/>
            </a:pPr>
            <a:r>
              <a:rPr lang="en-US" sz="2400" dirty="0">
                <a:cs typeface="Arial" charset="0"/>
              </a:rPr>
              <a:t>Life insurance</a:t>
            </a:r>
          </a:p>
          <a:p>
            <a:pPr eaLnBrk="1" hangingPunct="1">
              <a:defRPr/>
            </a:pPr>
            <a:r>
              <a:rPr lang="en-US" sz="2400" dirty="0">
                <a:cs typeface="Arial" charset="0"/>
              </a:rPr>
              <a:t>Property insurance</a:t>
            </a:r>
          </a:p>
          <a:p>
            <a:pPr eaLnBrk="1" hangingPunct="1">
              <a:defRPr/>
            </a:pPr>
            <a:r>
              <a:rPr lang="en-US" sz="2400" dirty="0">
                <a:cs typeface="Arial" charset="0"/>
              </a:rPr>
              <a:t>Liability insurance</a:t>
            </a:r>
          </a:p>
          <a:p>
            <a:pPr eaLnBrk="1" hangingPunct="1">
              <a:defRPr/>
            </a:pPr>
            <a:r>
              <a:rPr lang="en-US" sz="2400" dirty="0">
                <a:cs typeface="Arial" charset="0"/>
              </a:rPr>
              <a:t>Disability insurance </a:t>
            </a:r>
          </a:p>
          <a:p>
            <a:pPr eaLnBrk="1" hangingPunct="1">
              <a:defRPr/>
            </a:pPr>
            <a:r>
              <a:rPr lang="en-US" sz="2400" dirty="0">
                <a:cs typeface="Arial" charset="0"/>
              </a:rPr>
              <a:t>Long-term care insurance</a:t>
            </a:r>
          </a:p>
        </p:txBody>
      </p:sp>
      <p:sp>
        <p:nvSpPr>
          <p:cNvPr id="5" name="TextBox 3"/>
          <p:cNvSpPr txBox="1">
            <a:spLocks noChangeArrowheads="1"/>
          </p:cNvSpPr>
          <p:nvPr/>
        </p:nvSpPr>
        <p:spPr bwMode="auto">
          <a:xfrm>
            <a:off x="1610315" y="1353632"/>
            <a:ext cx="5608510" cy="769441"/>
          </a:xfrm>
          <a:prstGeom prst="rect">
            <a:avLst/>
          </a:prstGeom>
          <a:noFill/>
          <a:ln w="9525">
            <a:noFill/>
            <a:miter lim="800000"/>
            <a:headEnd/>
            <a:tailEnd/>
          </a:ln>
        </p:spPr>
        <p:txBody>
          <a:bodyPr wrap="square">
            <a:spAutoFit/>
          </a:bodyPr>
          <a:lstStyle/>
          <a:p>
            <a:pPr eaLnBrk="1" hangingPunct="1">
              <a:buFont typeface="Arial" charset="0"/>
              <a:buNone/>
            </a:pPr>
            <a:r>
              <a:rPr lang="en-US" sz="2200" dirty="0">
                <a:solidFill>
                  <a:schemeClr val="accent6"/>
                </a:solidFill>
              </a:rPr>
              <a:t>Common types of insurance that help protect you and your assets from different risks: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920" y="2107932"/>
            <a:ext cx="4663080" cy="3874111"/>
          </a:xfrm>
          <a:prstGeom prst="rect">
            <a:avLst/>
          </a:prstGeom>
        </p:spPr>
      </p:pic>
      <p:sp>
        <p:nvSpPr>
          <p:cNvPr id="27650" name="Rectangle 2"/>
          <p:cNvSpPr>
            <a:spLocks noGrp="1" noChangeArrowheads="1"/>
          </p:cNvSpPr>
          <p:nvPr>
            <p:ph type="title"/>
          </p:nvPr>
        </p:nvSpPr>
        <p:spPr>
          <a:xfrm>
            <a:off x="1540042" y="530352"/>
            <a:ext cx="7158896" cy="594441"/>
          </a:xfrm>
          <a:prstGeom prst="rect">
            <a:avLst/>
          </a:prstGeom>
        </p:spPr>
        <p:txBody>
          <a:bodyPr/>
          <a:lstStyle/>
          <a:p>
            <a:r>
              <a:rPr lang="en-US" b="1" dirty="0">
                <a:solidFill>
                  <a:schemeClr val="accent6">
                    <a:lumMod val="75000"/>
                  </a:schemeClr>
                </a:solidFill>
              </a:rPr>
              <a:t>Using Credit</a:t>
            </a:r>
          </a:p>
        </p:txBody>
      </p:sp>
      <p:sp>
        <p:nvSpPr>
          <p:cNvPr id="7" name="Text Box 5"/>
          <p:cNvSpPr txBox="1">
            <a:spLocks noChangeArrowheads="1"/>
          </p:cNvSpPr>
          <p:nvPr/>
        </p:nvSpPr>
        <p:spPr bwMode="auto">
          <a:xfrm>
            <a:off x="4949097" y="2107932"/>
            <a:ext cx="4038600" cy="738664"/>
          </a:xfrm>
          <a:prstGeom prst="rect">
            <a:avLst/>
          </a:prstGeom>
          <a:noFill/>
          <a:ln w="9525">
            <a:noFill/>
            <a:miter lim="800000"/>
            <a:headEnd/>
            <a:tailEnd/>
          </a:ln>
        </p:spPr>
        <p:txBody>
          <a:bodyPr wrap="square">
            <a:spAutoFit/>
          </a:bodyPr>
          <a:lstStyle/>
          <a:p>
            <a:pPr algn="r"/>
            <a:r>
              <a:rPr lang="en-US" sz="2400" b="1" dirty="0">
                <a:solidFill>
                  <a:schemeClr val="accent6"/>
                </a:solidFill>
                <a:latin typeface="Times New Roman" panose="02020603050405020304" pitchFamily="18" charset="0"/>
                <a:cs typeface="Times New Roman" panose="02020603050405020304" pitchFamily="18" charset="0"/>
              </a:rPr>
              <a:t>“</a:t>
            </a:r>
            <a:r>
              <a:rPr lang="en-US" sz="2000" dirty="0">
                <a:solidFill>
                  <a:schemeClr val="accent6"/>
                </a:solidFill>
              </a:rPr>
              <a:t>Remember that credit is money</a:t>
            </a:r>
            <a:r>
              <a:rPr lang="en-US" sz="2000" b="1" dirty="0">
                <a:solidFill>
                  <a:schemeClr val="accent6"/>
                </a:solidFill>
                <a:latin typeface="Times New Roman" panose="02020603050405020304" pitchFamily="18" charset="0"/>
                <a:cs typeface="Times New Roman" panose="02020603050405020304" pitchFamily="18" charset="0"/>
              </a:rPr>
              <a:t>”</a:t>
            </a:r>
            <a:endParaRPr lang="en-US" sz="2000" dirty="0">
              <a:solidFill>
                <a:schemeClr val="accent6"/>
              </a:solidFill>
            </a:endParaRPr>
          </a:p>
          <a:p>
            <a:pPr algn="r"/>
            <a:r>
              <a:rPr lang="en-US" i="1" dirty="0">
                <a:solidFill>
                  <a:schemeClr val="accent6"/>
                </a:solidFill>
              </a:rPr>
              <a:t>Benjamin Franklin</a:t>
            </a:r>
          </a:p>
        </p:txBody>
      </p:sp>
      <p:sp>
        <p:nvSpPr>
          <p:cNvPr id="8" name="Content Placeholder 5"/>
          <p:cNvSpPr txBox="1">
            <a:spLocks/>
          </p:cNvSpPr>
          <p:nvPr/>
        </p:nvSpPr>
        <p:spPr>
          <a:xfrm>
            <a:off x="1676187" y="1376676"/>
            <a:ext cx="4038600" cy="2057400"/>
          </a:xfrm>
          <a:prstGeom prst="rect">
            <a:avLst/>
          </a:prstGeom>
        </p:spPr>
        <p:txBody>
          <a:bodyPr>
            <a:normAutofit/>
          </a:bodyPr>
          <a:lstStyle/>
          <a:p>
            <a:pPr marL="342900" marR="0" lvl="0" indent="-342900" algn="l" defTabSz="914400" rtl="0" eaLnBrk="1" fontAlgn="base" latinLnBrk="0" hangingPunct="1">
              <a:lnSpc>
                <a:spcPct val="120000"/>
              </a:lnSpc>
              <a:spcBef>
                <a:spcPct val="20000"/>
              </a:spcBef>
              <a:spcAft>
                <a:spcPct val="0"/>
              </a:spcAft>
              <a:buClr>
                <a:srgbClr val="5D5D5D"/>
              </a:buClr>
              <a:buSzPct val="50000"/>
              <a:buFont typeface="Wingdings" panose="05000000000000000000" pitchFamily="2" charset="2"/>
              <a:buChar char="l"/>
              <a:tabLst/>
              <a:defRPr/>
            </a:pPr>
            <a:r>
              <a:rPr kumimoji="0" lang="en-US" sz="2600" b="0" i="0" u="none" strike="noStrike" kern="0" cap="none" spc="0" normalizeH="0" baseline="0" noProof="0" dirty="0">
                <a:ln>
                  <a:noFill/>
                </a:ln>
                <a:solidFill>
                  <a:srgbClr val="5D5D5D"/>
                </a:solidFill>
                <a:effectLst/>
                <a:uLnTx/>
                <a:uFillTx/>
                <a:latin typeface="Calibri" panose="020F0502020204030204" pitchFamily="34" charset="0"/>
                <a:cs typeface="Arial" pitchFamily="34" charset="0"/>
              </a:rPr>
              <a:t>The three Cs of credit</a:t>
            </a:r>
          </a:p>
          <a:p>
            <a:pPr marL="800100" marR="0" lvl="1" indent="-3429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kumimoji="0" lang="en-US" sz="2400" b="0" i="0" u="none" strike="noStrike" kern="0" cap="none" spc="0" normalizeH="0" baseline="0" noProof="0" dirty="0">
                <a:ln>
                  <a:noFill/>
                </a:ln>
                <a:solidFill>
                  <a:srgbClr val="5D5D5D"/>
                </a:solidFill>
                <a:effectLst/>
                <a:uLnTx/>
                <a:uFillTx/>
                <a:latin typeface="Calibri" panose="020F0502020204030204" pitchFamily="34" charset="0"/>
                <a:cs typeface="Arial" pitchFamily="34" charset="0"/>
              </a:rPr>
              <a:t>Capacity</a:t>
            </a:r>
          </a:p>
          <a:p>
            <a:pPr marL="800100" marR="0" lvl="1" indent="-3429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kumimoji="0" lang="en-US" sz="2400" b="0" i="0" u="none" strike="noStrike" kern="0" cap="none" spc="0" normalizeH="0" baseline="0" noProof="0" dirty="0">
                <a:ln>
                  <a:noFill/>
                </a:ln>
                <a:solidFill>
                  <a:srgbClr val="5D5D5D"/>
                </a:solidFill>
                <a:effectLst/>
                <a:uLnTx/>
                <a:uFillTx/>
                <a:latin typeface="Calibri" panose="020F0502020204030204" pitchFamily="34" charset="0"/>
                <a:cs typeface="Arial" pitchFamily="34" charset="0"/>
              </a:rPr>
              <a:t>Character</a:t>
            </a:r>
          </a:p>
          <a:p>
            <a:pPr marL="800100" marR="0" lvl="1" indent="-3429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kumimoji="0" lang="en-US" sz="2400" b="0" i="0" u="none" strike="noStrike" kern="0" cap="none" spc="0" normalizeH="0" baseline="0" noProof="0" dirty="0">
                <a:ln>
                  <a:noFill/>
                </a:ln>
                <a:solidFill>
                  <a:srgbClr val="5D5D5D"/>
                </a:solidFill>
                <a:effectLst/>
                <a:uLnTx/>
                <a:uFillTx/>
                <a:latin typeface="Calibri" panose="020F0502020204030204" pitchFamily="34" charset="0"/>
                <a:cs typeface="Arial" pitchFamily="34" charset="0"/>
              </a:rPr>
              <a:t>Collateral</a:t>
            </a:r>
          </a:p>
        </p:txBody>
      </p:sp>
      <p:sp>
        <p:nvSpPr>
          <p:cNvPr id="10" name="TextBox 9"/>
          <p:cNvSpPr txBox="1"/>
          <p:nvPr/>
        </p:nvSpPr>
        <p:spPr>
          <a:xfrm>
            <a:off x="1676187" y="3563491"/>
            <a:ext cx="4038600" cy="2131353"/>
          </a:xfrm>
          <a:prstGeom prst="rect">
            <a:avLst/>
          </a:prstGeom>
          <a:noFill/>
        </p:spPr>
        <p:txBody>
          <a:bodyPr wrap="square" rtlCol="0">
            <a:spAutoFit/>
          </a:bodyPr>
          <a:lstStyle/>
          <a:p>
            <a:pPr marL="342900" lvl="0" indent="-342900">
              <a:spcBef>
                <a:spcPct val="20000"/>
              </a:spcBef>
              <a:buClr>
                <a:srgbClr val="5D5D5D"/>
              </a:buClr>
              <a:buSzPct val="50000"/>
              <a:buFont typeface="Wingdings" panose="05000000000000000000" pitchFamily="2" charset="2"/>
              <a:buChar char="l"/>
              <a:defRPr/>
            </a:pPr>
            <a:r>
              <a:rPr lang="en-US" sz="2600" kern="0" dirty="0">
                <a:solidFill>
                  <a:srgbClr val="5D5D5D"/>
                </a:solidFill>
                <a:latin typeface="Calibri" panose="020F0502020204030204" pitchFamily="34" charset="0"/>
                <a:cs typeface="Arial" pitchFamily="34" charset="0"/>
              </a:rPr>
              <a:t>How creditors determine your creditworthiness</a:t>
            </a:r>
          </a:p>
          <a:p>
            <a:pPr marL="800100" lvl="1" indent="-342900">
              <a:lnSpc>
                <a:spcPct val="90000"/>
              </a:lnSpc>
              <a:spcBef>
                <a:spcPct val="20000"/>
              </a:spcBef>
              <a:buClr>
                <a:srgbClr val="5D5D5D"/>
              </a:buClr>
              <a:buSzPct val="50000"/>
              <a:buFont typeface="Wingdings" panose="05000000000000000000" pitchFamily="2" charset="2"/>
              <a:buChar char="l"/>
              <a:defRPr/>
            </a:pPr>
            <a:r>
              <a:rPr lang="en-US" sz="2400" kern="0" dirty="0">
                <a:solidFill>
                  <a:srgbClr val="5D5D5D"/>
                </a:solidFill>
                <a:latin typeface="Calibri" panose="020F0502020204030204" pitchFamily="34" charset="0"/>
                <a:cs typeface="Arial" pitchFamily="34" charset="0"/>
              </a:rPr>
              <a:t>Credit application</a:t>
            </a:r>
          </a:p>
          <a:p>
            <a:pPr marL="800100" lvl="1" indent="-342900">
              <a:lnSpc>
                <a:spcPct val="90000"/>
              </a:lnSpc>
              <a:spcBef>
                <a:spcPct val="20000"/>
              </a:spcBef>
              <a:buClr>
                <a:srgbClr val="5D5D5D"/>
              </a:buClr>
              <a:buSzPct val="50000"/>
              <a:buFont typeface="Wingdings" panose="05000000000000000000" pitchFamily="2" charset="2"/>
              <a:buChar char="l"/>
              <a:defRPr/>
            </a:pPr>
            <a:r>
              <a:rPr lang="en-US" sz="2400" kern="0" dirty="0">
                <a:solidFill>
                  <a:srgbClr val="5D5D5D"/>
                </a:solidFill>
                <a:latin typeface="Calibri" panose="020F0502020204030204" pitchFamily="34" charset="0"/>
                <a:cs typeface="Arial" pitchFamily="34" charset="0"/>
              </a:rPr>
              <a:t>Credit report</a:t>
            </a:r>
          </a:p>
          <a:p>
            <a:pPr marL="800100" lvl="1" indent="-342900">
              <a:lnSpc>
                <a:spcPct val="90000"/>
              </a:lnSpc>
              <a:spcBef>
                <a:spcPct val="20000"/>
              </a:spcBef>
              <a:buClr>
                <a:srgbClr val="5D5D5D"/>
              </a:buClr>
              <a:buSzPct val="50000"/>
              <a:buFont typeface="Wingdings" panose="05000000000000000000" pitchFamily="2" charset="2"/>
              <a:buChar char="l"/>
              <a:defRPr/>
            </a:pPr>
            <a:r>
              <a:rPr lang="en-US" sz="2400" kern="0" dirty="0">
                <a:solidFill>
                  <a:srgbClr val="5D5D5D"/>
                </a:solidFill>
                <a:latin typeface="Calibri" panose="020F0502020204030204" pitchFamily="34" charset="0"/>
                <a:cs typeface="Arial" pitchFamily="34" charset="0"/>
              </a:rPr>
              <a:t>Credit score</a:t>
            </a:r>
            <a:endParaRPr lang="en-US" sz="2400" kern="0" dirty="0">
              <a:solidFill>
                <a:srgbClr val="5D5D5D"/>
              </a:solidFill>
              <a:latin typeface="Calibri" panose="020F050202020403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5274"/>
          <a:stretch/>
        </p:blipFill>
        <p:spPr>
          <a:xfrm>
            <a:off x="3295384" y="1580920"/>
            <a:ext cx="5848615" cy="4401178"/>
          </a:xfrm>
          <a:prstGeom prst="rect">
            <a:avLst/>
          </a:prstGeom>
        </p:spPr>
      </p:pic>
      <p:sp>
        <p:nvSpPr>
          <p:cNvPr id="3" name="Title 2"/>
          <p:cNvSpPr>
            <a:spLocks noGrp="1"/>
          </p:cNvSpPr>
          <p:nvPr>
            <p:ph type="title"/>
          </p:nvPr>
        </p:nvSpPr>
        <p:spPr>
          <a:xfrm>
            <a:off x="1540042" y="530352"/>
            <a:ext cx="7158896" cy="594441"/>
          </a:xfrm>
        </p:spPr>
        <p:txBody>
          <a:bodyPr/>
          <a:lstStyle/>
          <a:p>
            <a:r>
              <a:rPr lang="en-US" b="1" dirty="0">
                <a:solidFill>
                  <a:schemeClr val="accent6">
                    <a:lumMod val="75000"/>
                  </a:schemeClr>
                </a:solidFill>
              </a:rPr>
              <a:t>Debt</a:t>
            </a:r>
          </a:p>
        </p:txBody>
      </p:sp>
      <p:sp>
        <p:nvSpPr>
          <p:cNvPr id="8" name="Content Placeholder 7"/>
          <p:cNvSpPr>
            <a:spLocks noGrp="1"/>
          </p:cNvSpPr>
          <p:nvPr>
            <p:ph idx="1"/>
          </p:nvPr>
        </p:nvSpPr>
        <p:spPr>
          <a:xfrm>
            <a:off x="1610315" y="1580920"/>
            <a:ext cx="5923370" cy="4401178"/>
          </a:xfrm>
        </p:spPr>
        <p:txBody>
          <a:bodyPr/>
          <a:lstStyle/>
          <a:p>
            <a:pPr eaLnBrk="1" hangingPunct="1"/>
            <a:r>
              <a:rPr lang="en-US" dirty="0"/>
              <a:t>Using credit creates debt</a:t>
            </a:r>
          </a:p>
          <a:p>
            <a:pPr eaLnBrk="1" hangingPunct="1"/>
            <a:r>
              <a:rPr lang="en-US" dirty="0"/>
              <a:t>Types of debt</a:t>
            </a:r>
          </a:p>
          <a:p>
            <a:pPr lvl="1" eaLnBrk="1" hangingPunct="1"/>
            <a:r>
              <a:rPr lang="en-US" dirty="0"/>
              <a:t>Secured</a:t>
            </a:r>
          </a:p>
          <a:p>
            <a:pPr lvl="1" eaLnBrk="1" hangingPunct="1"/>
            <a:r>
              <a:rPr lang="en-US" dirty="0"/>
              <a:t>Unsecured</a:t>
            </a:r>
          </a:p>
          <a:p>
            <a:pPr eaLnBrk="1" hangingPunct="1"/>
            <a:r>
              <a:rPr lang="en-US" dirty="0"/>
              <a:t>Important considerations</a:t>
            </a:r>
          </a:p>
          <a:p>
            <a:pPr lvl="1" eaLnBrk="1" hangingPunct="1"/>
            <a:r>
              <a:rPr lang="en-US" dirty="0"/>
              <a:t>Amount</a:t>
            </a:r>
          </a:p>
          <a:p>
            <a:pPr lvl="1" eaLnBrk="1" hangingPunct="1"/>
            <a:r>
              <a:rPr lang="en-US" dirty="0"/>
              <a:t>Term</a:t>
            </a:r>
          </a:p>
          <a:p>
            <a:pPr lvl="1" eaLnBrk="1" hangingPunct="1"/>
            <a:r>
              <a:rPr lang="en-US" dirty="0"/>
              <a:t>Rate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6620</TotalTime>
  <Words>7988</Words>
  <Application>Microsoft Office PowerPoint</Application>
  <PresentationFormat>On-screen Show (4:3)</PresentationFormat>
  <Paragraphs>496</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Office Theme</vt:lpstr>
      <vt:lpstr>PowerPoint Presentation</vt:lpstr>
      <vt:lpstr>The Ground to Cover</vt:lpstr>
      <vt:lpstr>Setting Your Goals</vt:lpstr>
      <vt:lpstr>How SMART Are Your Goals?</vt:lpstr>
      <vt:lpstr>Budgeting</vt:lpstr>
      <vt:lpstr>An Emergency Fund</vt:lpstr>
      <vt:lpstr>Risk Management with Insurance</vt:lpstr>
      <vt:lpstr>Using Credit</vt:lpstr>
      <vt:lpstr>Debt</vt:lpstr>
      <vt:lpstr>Investing</vt:lpstr>
      <vt:lpstr>Risk Tolerance</vt:lpstr>
      <vt:lpstr>Growth, Income, and Stability</vt:lpstr>
      <vt:lpstr>Income Tax Considerations</vt:lpstr>
      <vt:lpstr>The Value of Tax Deferral</vt:lpstr>
      <vt:lpstr>Saving for College</vt:lpstr>
      <vt:lpstr>PowerPoint Presentation</vt:lpstr>
      <vt:lpstr>Retirement: Start Now</vt:lpstr>
      <vt:lpstr>PowerPoint Presentation</vt:lpstr>
      <vt:lpstr>PowerPoint Presentation</vt:lpstr>
      <vt:lpstr>Estate Planning Fundamentals</vt:lpstr>
      <vt:lpstr>Estate Planning: Intestacy</vt:lpstr>
      <vt:lpstr>Estate Planning: Wills</vt:lpstr>
      <vt:lpstr>Estate Planning: Planning for Incapacity</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Michelle Crowe</cp:lastModifiedBy>
  <cp:revision>225</cp:revision>
  <cp:lastPrinted>2018-04-03T16:48:39Z</cp:lastPrinted>
  <dcterms:created xsi:type="dcterms:W3CDTF">2011-07-21T14:26:27Z</dcterms:created>
  <dcterms:modified xsi:type="dcterms:W3CDTF">2020-01-29T20:48:09Z</dcterms:modified>
</cp:coreProperties>
</file>